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3" Type="http://schemas.openxmlformats.org/officeDocument/2006/relationships/notesSlide" Target="../notesSlides/notesSlide2.xml"/><Relationship Id="rId22" Type="http://schemas.openxmlformats.org/officeDocument/2006/relationships/slideLayout" Target="../slideLayouts/slideLayout1.xml"/><Relationship Id="rId21" Type="http://schemas.openxmlformats.org/officeDocument/2006/relationships/image" Target="../media/image34.png"/><Relationship Id="rId20" Type="http://schemas.openxmlformats.org/officeDocument/2006/relationships/image" Target="../media/image33.png"/><Relationship Id="rId2" Type="http://schemas.openxmlformats.org/officeDocument/2006/relationships/image" Target="../media/image15.png"/><Relationship Id="rId19" Type="http://schemas.openxmlformats.org/officeDocument/2006/relationships/image" Target="../media/image32.png"/><Relationship Id="rId18" Type="http://schemas.openxmlformats.org/officeDocument/2006/relationships/image" Target="../media/image31.png"/><Relationship Id="rId17" Type="http://schemas.openxmlformats.org/officeDocument/2006/relationships/image" Target="../media/image30.png"/><Relationship Id="rId16" Type="http://schemas.openxmlformats.org/officeDocument/2006/relationships/image" Target="../media/image29.png"/><Relationship Id="rId15" Type="http://schemas.openxmlformats.org/officeDocument/2006/relationships/image" Target="../media/image28.png"/><Relationship Id="rId14" Type="http://schemas.openxmlformats.org/officeDocument/2006/relationships/image" Target="../media/image27.png"/><Relationship Id="rId13" Type="http://schemas.openxmlformats.org/officeDocument/2006/relationships/image" Target="../media/image26.png"/><Relationship Id="rId12" Type="http://schemas.openxmlformats.org/officeDocument/2006/relationships/image" Target="../media/image25.png"/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27.png"/><Relationship Id="rId23" Type="http://schemas.openxmlformats.org/officeDocument/2006/relationships/image" Target="../media/image28.png"/><Relationship Id="rId22" Type="http://schemas.openxmlformats.org/officeDocument/2006/relationships/image" Target="../media/image56.png"/><Relationship Id="rId21" Type="http://schemas.openxmlformats.org/officeDocument/2006/relationships/image" Target="../media/image55.png"/><Relationship Id="rId20" Type="http://schemas.openxmlformats.org/officeDocument/2006/relationships/image" Target="../media/image54.png"/><Relationship Id="rId2" Type="http://schemas.openxmlformats.org/officeDocument/2006/relationships/image" Target="../media/image36.png"/><Relationship Id="rId19" Type="http://schemas.openxmlformats.org/officeDocument/2006/relationships/image" Target="../media/image53.png"/><Relationship Id="rId18" Type="http://schemas.openxmlformats.org/officeDocument/2006/relationships/image" Target="../media/image52.png"/><Relationship Id="rId17" Type="http://schemas.openxmlformats.org/officeDocument/2006/relationships/image" Target="../media/image51.png"/><Relationship Id="rId16" Type="http://schemas.openxmlformats.org/officeDocument/2006/relationships/image" Target="../media/image50.png"/><Relationship Id="rId15" Type="http://schemas.openxmlformats.org/officeDocument/2006/relationships/image" Target="../media/image49.png"/><Relationship Id="rId14" Type="http://schemas.openxmlformats.org/officeDocument/2006/relationships/image" Target="../media/image48.png"/><Relationship Id="rId13" Type="http://schemas.openxmlformats.org/officeDocument/2006/relationships/image" Target="../media/image47.png"/><Relationship Id="rId12" Type="http://schemas.openxmlformats.org/officeDocument/2006/relationships/image" Target="../media/image46.png"/><Relationship Id="rId11" Type="http://schemas.openxmlformats.org/officeDocument/2006/relationships/image" Target="../media/image45.png"/><Relationship Id="rId10" Type="http://schemas.openxmlformats.org/officeDocument/2006/relationships/image" Target="../media/image44.png"/><Relationship Id="rId1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1524305" y="-1524305"/>
            <a:ext cx="5715000" cy="57150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01000" y="2667305"/>
            <a:ext cx="5715000" cy="5715000"/>
          </a:xfrm>
          <a:prstGeom prst="ellipse">
            <a:avLst/>
          </a:prstGeom>
          <a:solidFill>
            <a:srgbClr val="CE2B37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8895" y="1028700"/>
            <a:ext cx="75895" cy="75895"/>
          </a:xfrm>
          <a:prstGeom prst="ellipse">
            <a:avLst/>
          </a:prstGeom>
          <a:solidFill>
            <a:srgbClr val="009246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28800" y="1714500"/>
            <a:ext cx="75895" cy="75895"/>
          </a:xfrm>
          <a:prstGeom prst="ellipse">
            <a:avLst/>
          </a:prstGeom>
          <a:solidFill>
            <a:srgbClr val="CE2B37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896905" y="5486400"/>
            <a:ext cx="75895" cy="75895"/>
          </a:xfrm>
          <a:prstGeom prst="ellipse">
            <a:avLst/>
          </a:prstGeom>
          <a:solidFill>
            <a:srgbClr val="009246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287000" y="4800600"/>
            <a:ext cx="75895" cy="75895"/>
          </a:xfrm>
          <a:prstGeom prst="ellipse">
            <a:avLst/>
          </a:prstGeom>
          <a:solidFill>
            <a:srgbClr val="CE2B37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0" y="1371600"/>
            <a:ext cx="152705" cy="152705"/>
          </a:xfrm>
          <a:prstGeom prst="ellipse">
            <a:avLst/>
          </a:prstGeom>
          <a:solidFill>
            <a:srgbClr val="FACC15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38705" y="5333695"/>
            <a:ext cx="152705" cy="152705"/>
          </a:xfrm>
          <a:prstGeom prst="ellipse">
            <a:avLst/>
          </a:prstGeom>
          <a:solidFill>
            <a:srgbClr val="FACC15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 t="-400" b="-400"/>
          <a:stretch>
            <a:fillRect/>
          </a:stretch>
        </p:blipFill>
        <p:spPr>
          <a:xfrm>
            <a:off x="5333695" y="6515100"/>
            <a:ext cx="457200" cy="38405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 t="-400" b="-400"/>
          <a:stretch>
            <a:fillRect/>
          </a:stretch>
        </p:blipFill>
        <p:spPr>
          <a:xfrm>
            <a:off x="5867705" y="6515100"/>
            <a:ext cx="457200" cy="38405"/>
          </a:xfrm>
          <a:prstGeom prst="rect">
            <a:avLst/>
          </a:prstGeom>
        </p:spPr>
      </p:pic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400" b="-400"/>
          <a:stretch>
            <a:fillRect/>
          </a:stretch>
        </p:blipFill>
        <p:spPr>
          <a:xfrm>
            <a:off x="6400800" y="6515100"/>
            <a:ext cx="457200" cy="38405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3088843" y="1238098"/>
            <a:ext cx="6020410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Buon Compleanno,</a:t>
            </a:r>
            <a:endParaRPr lang="en-US" sz="27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959" y="838505"/>
            <a:ext cx="1876349" cy="26700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522062" y="838505"/>
            <a:ext cx="151516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EF08A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rgbClr val="A1620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Evento Speciale</a:t>
            </a:r>
            <a:endParaRPr lang="en-US" sz="10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rcRect l="-2838" r="-2838"/>
          <a:stretch>
            <a:fillRect/>
          </a:stretch>
        </p:blipFill>
        <p:spPr>
          <a:xfrm>
            <a:off x="5321808" y="902513"/>
            <a:ext cx="123444" cy="133502"/>
          </a:xfrm>
          <a:prstGeom prst="rect">
            <a:avLst/>
          </a:prstGeom>
        </p:spPr>
      </p:pic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 l="-9" r="-9"/>
          <a:stretch>
            <a:fillRect/>
          </a:stretch>
        </p:blipFill>
        <p:spPr>
          <a:xfrm>
            <a:off x="5027371" y="457200"/>
            <a:ext cx="2136953" cy="437998"/>
          </a:xfrm>
          <a:prstGeom prst="rect">
            <a:avLst/>
          </a:prstGeom>
        </p:spPr>
      </p:pic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t="-43" b="-43"/>
          <a:stretch>
            <a:fillRect/>
          </a:stretch>
        </p:blipFill>
        <p:spPr>
          <a:xfrm>
            <a:off x="5265115" y="599846"/>
            <a:ext cx="133502" cy="152705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5512918" y="457200"/>
            <a:ext cx="1476756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5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1956 — 2026</a:t>
            </a:r>
            <a:endParaRPr lang="en-US" sz="1500" dirty="0"/>
          </a:p>
        </p:txBody>
      </p:sp>
      <p:sp>
        <p:nvSpPr>
          <p:cNvPr id="22" name="Text 13"/>
          <p:cNvSpPr txBox="1"/>
          <p:nvPr/>
        </p:nvSpPr>
        <p:spPr>
          <a:xfrm>
            <a:off x="2040941" y="1695298"/>
            <a:ext cx="8115300" cy="8577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dirty="0">
                <a:solidFill>
                  <a:srgbClr val="1F29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Corte Costituzionale</a:t>
            </a:r>
            <a:endParaRPr lang="en-US" sz="5400" dirty="0"/>
          </a:p>
        </p:txBody>
      </p:sp>
      <p:sp>
        <p:nvSpPr>
          <p:cNvPr id="23" name="Text 14"/>
          <p:cNvSpPr txBox="1"/>
          <p:nvPr/>
        </p:nvSpPr>
        <p:spPr>
          <a:xfrm>
            <a:off x="6909206" y="3137306"/>
            <a:ext cx="2448763" cy="505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90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Anni</a:t>
            </a:r>
            <a:endParaRPr lang="en-US" sz="3600" dirty="0"/>
          </a:p>
        </p:txBody>
      </p:sp>
      <p:sp>
        <p:nvSpPr>
          <p:cNvPr id="24" name="Text 15"/>
          <p:cNvSpPr txBox="1"/>
          <p:nvPr/>
        </p:nvSpPr>
        <p:spPr>
          <a:xfrm>
            <a:off x="6909206" y="3682289"/>
            <a:ext cx="2343607" cy="5907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 Giustizia al servizio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degli italiani</a:t>
            </a:r>
            <a:endParaRPr lang="en-US" sz="1500" dirty="0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1240000">
            <a:off x="3024835" y="3116275"/>
            <a:ext cx="1105510" cy="1105510"/>
          </a:xfrm>
          <a:prstGeom prst="rect">
            <a:avLst/>
          </a:prstGeom>
        </p:spPr>
      </p:pic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 t="-3672" b="-3672"/>
          <a:stretch>
            <a:fillRect/>
          </a:stretch>
        </p:blipFill>
        <p:spPr>
          <a:xfrm>
            <a:off x="3125419" y="3273552"/>
            <a:ext cx="809244" cy="694944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4449470" y="2864815"/>
            <a:ext cx="2386584" cy="1677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E5E7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</a:t>
            </a:r>
            <a:endParaRPr lang="en-US" sz="12000" dirty="0"/>
          </a:p>
        </p:txBody>
      </p:sp>
      <p:sp>
        <p:nvSpPr>
          <p:cNvPr id="28" name="Text 17"/>
          <p:cNvSpPr txBox="1"/>
          <p:nvPr/>
        </p:nvSpPr>
        <p:spPr>
          <a:xfrm>
            <a:off x="4365346" y="2781605"/>
            <a:ext cx="2386584" cy="1677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</a:t>
            </a:r>
            <a:endParaRPr lang="en-US" sz="12000" dirty="0"/>
          </a:p>
        </p:txBody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0"/>
          <a:srcRect t="-6" b="-6"/>
          <a:stretch>
            <a:fillRect/>
          </a:stretch>
        </p:blipFill>
        <p:spPr>
          <a:xfrm>
            <a:off x="1828800" y="4762195"/>
            <a:ext cx="8534095" cy="1619402"/>
          </a:xfrm>
          <a:prstGeom prst="rect">
            <a:avLst/>
          </a:prstGeom>
        </p:spPr>
      </p:pic>
      <p:sp>
        <p:nvSpPr>
          <p:cNvPr id="30" name="Shape 18"/>
          <p:cNvSpPr/>
          <p:nvPr/>
        </p:nvSpPr>
        <p:spPr>
          <a:xfrm>
            <a:off x="2210105" y="5067605"/>
            <a:ext cx="400507" cy="543154"/>
          </a:xfrm>
          <a:prstGeom prst="roundRect">
            <a:avLst>
              <a:gd name="adj" fmla="val 228311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19"/>
          <p:cNvSpPr txBox="1"/>
          <p:nvPr/>
        </p:nvSpPr>
        <p:spPr>
          <a:xfrm>
            <a:off x="2762402" y="5067605"/>
            <a:ext cx="7381951" cy="7434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delle istituzioni più importanti della Repubblica Italiana compie 70 anni.</a:t>
            </a:r>
            <a:endParaRPr lang="en-US" sz="1800" dirty="0"/>
          </a:p>
        </p:txBody>
      </p:sp>
      <p:sp>
        <p:nvSpPr>
          <p:cNvPr id="32" name="Text 20"/>
          <p:cNvSpPr txBox="1"/>
          <p:nvPr/>
        </p:nvSpPr>
        <p:spPr>
          <a:xfrm>
            <a:off x="2762402" y="5886907"/>
            <a:ext cx="74112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storia dei custodi della Costituzione</a:t>
            </a:r>
            <a:endParaRPr lang="en-US" sz="1000" dirty="0"/>
          </a:p>
        </p:txBody>
      </p:sp>
      <p:pic>
        <p:nvPicPr>
          <p:cNvPr id="33" name="Image 10" descr="preencoded.png"/>
          <p:cNvPicPr>
            <a:picLocks noChangeAspect="1"/>
          </p:cNvPicPr>
          <p:nvPr/>
        </p:nvPicPr>
        <p:blipFill>
          <a:blip r:embed="rId11"/>
          <a:srcRect t="-17952" b="-17952"/>
          <a:stretch>
            <a:fillRect/>
          </a:stretch>
        </p:blipFill>
        <p:spPr>
          <a:xfrm>
            <a:off x="2324405" y="5181905"/>
            <a:ext cx="171907" cy="267005"/>
          </a:xfrm>
          <a:prstGeom prst="rect">
            <a:avLst/>
          </a:prstGeom>
        </p:spPr>
      </p:pic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12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/>
          <a:srcRect t="-1" b="-1"/>
          <a:stretch>
            <a:fillRect/>
          </a:stretch>
        </p:blipFill>
        <p:spPr>
          <a:xfrm>
            <a:off x="0" y="6743700"/>
            <a:ext cx="12191695" cy="114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400" b="-400"/>
          <a:stretch>
            <a:fillRect/>
          </a:stretch>
        </p:blipFill>
        <p:spPr>
          <a:xfrm>
            <a:off x="952805" y="4362602"/>
            <a:ext cx="10287000" cy="5760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86154" y="4362602"/>
            <a:ext cx="286207" cy="286207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09246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6" b="-6"/>
          <a:stretch>
            <a:fillRect/>
          </a:stretch>
        </p:blipFill>
        <p:spPr>
          <a:xfrm>
            <a:off x="780898" y="2314346"/>
            <a:ext cx="2095805" cy="1772107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33" r="-33"/>
          <a:stretch>
            <a:fillRect/>
          </a:stretch>
        </p:blipFill>
        <p:spPr>
          <a:xfrm>
            <a:off x="933602" y="2581351"/>
            <a:ext cx="171907" cy="152705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81405" y="2505456"/>
            <a:ext cx="62910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1948</a:t>
            </a:r>
            <a:endParaRPr lang="en-US" sz="1800" dirty="0"/>
          </a:p>
        </p:txBody>
      </p:sp>
      <p:sp>
        <p:nvSpPr>
          <p:cNvPr id="9" name="Text 4"/>
          <p:cNvSpPr txBox="1"/>
          <p:nvPr/>
        </p:nvSpPr>
        <p:spPr>
          <a:xfrm>
            <a:off x="933602" y="2885846"/>
            <a:ext cx="1862633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Entra in vigore la Costituzione</a:t>
            </a:r>
            <a:endParaRPr lang="en-US" sz="1000" dirty="0"/>
          </a:p>
        </p:txBody>
      </p:sp>
      <p:sp>
        <p:nvSpPr>
          <p:cNvPr id="10" name="Text 5"/>
          <p:cNvSpPr txBox="1"/>
          <p:nvPr/>
        </p:nvSpPr>
        <p:spPr>
          <a:xfrm>
            <a:off x="933602" y="3305556"/>
            <a:ext cx="1862633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1° gennaio nasce la Repubblica. La Costituzione è "rigida" e serve un organo per proteggerla (artt. 134-137).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l="-360" r="-360"/>
          <a:stretch>
            <a:fillRect/>
          </a:stretch>
        </p:blipFill>
        <p:spPr>
          <a:xfrm>
            <a:off x="1819656" y="4086454"/>
            <a:ext cx="19202" cy="381305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4038905" y="4276649"/>
            <a:ext cx="228600" cy="22860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9CA3AF"/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 l="-12" r="-12"/>
          <a:stretch>
            <a:fillRect/>
          </a:stretch>
        </p:blipFill>
        <p:spPr>
          <a:xfrm>
            <a:off x="3219602" y="4695444"/>
            <a:ext cx="2095805" cy="158099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372307" y="4962449"/>
            <a:ext cx="152705" cy="15270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3600907" y="4886554"/>
            <a:ext cx="10287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1948-53</a:t>
            </a:r>
            <a:endParaRPr lang="en-US" sz="1800" dirty="0"/>
          </a:p>
        </p:txBody>
      </p:sp>
      <p:sp>
        <p:nvSpPr>
          <p:cNvPr id="16" name="Text 8"/>
          <p:cNvSpPr txBox="1"/>
          <p:nvPr/>
        </p:nvSpPr>
        <p:spPr>
          <a:xfrm>
            <a:off x="3372307" y="5266944"/>
            <a:ext cx="18672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Anni di attesa</a:t>
            </a:r>
            <a:endParaRPr lang="en-US" sz="1000" dirty="0"/>
          </a:p>
        </p:txBody>
      </p:sp>
      <p:sp>
        <p:nvSpPr>
          <p:cNvPr id="17" name="Text 9"/>
          <p:cNvSpPr txBox="1"/>
          <p:nvPr/>
        </p:nvSpPr>
        <p:spPr>
          <a:xfrm>
            <a:off x="3372307" y="5495544"/>
            <a:ext cx="1862633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politica è prudente. Ci vogliono anni per trovare un accordo su come far funzionare la Corte.</a:t>
            </a:r>
            <a:endParaRPr lang="en-US" sz="9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4"/>
          <a:srcRect l="-360" r="-360"/>
          <a:stretch>
            <a:fillRect/>
          </a:stretch>
        </p:blipFill>
        <p:spPr>
          <a:xfrm>
            <a:off x="4257446" y="4352544"/>
            <a:ext cx="19202" cy="381305"/>
          </a:xfrm>
          <a:prstGeom prst="rect">
            <a:avLst/>
          </a:prstGeom>
        </p:spPr>
      </p:pic>
      <p:sp>
        <p:nvSpPr>
          <p:cNvPr id="19" name="Shape 10"/>
          <p:cNvSpPr/>
          <p:nvPr/>
        </p:nvSpPr>
        <p:spPr>
          <a:xfrm>
            <a:off x="6476695" y="4276649"/>
            <a:ext cx="228600" cy="22860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CE2B37"/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7"/>
          <a:srcRect l="-12" r="-12"/>
          <a:stretch>
            <a:fillRect/>
          </a:stretch>
        </p:blipFill>
        <p:spPr>
          <a:xfrm>
            <a:off x="5658307" y="2505456"/>
            <a:ext cx="2095805" cy="1580998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810098" y="2771546"/>
            <a:ext cx="152705" cy="152705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6038698" y="2695651"/>
            <a:ext cx="5907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1955</a:t>
            </a:r>
            <a:endParaRPr lang="en-US" sz="1800" dirty="0"/>
          </a:p>
        </p:txBody>
      </p:sp>
      <p:sp>
        <p:nvSpPr>
          <p:cNvPr id="23" name="Text 12"/>
          <p:cNvSpPr txBox="1"/>
          <p:nvPr/>
        </p:nvSpPr>
        <p:spPr>
          <a:xfrm>
            <a:off x="5810098" y="3076956"/>
            <a:ext cx="18672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Giuramento</a:t>
            </a:r>
            <a:endParaRPr lang="en-US" sz="1000" dirty="0"/>
          </a:p>
        </p:txBody>
      </p:sp>
      <p:sp>
        <p:nvSpPr>
          <p:cNvPr id="24" name="Text 13"/>
          <p:cNvSpPr txBox="1"/>
          <p:nvPr/>
        </p:nvSpPr>
        <p:spPr>
          <a:xfrm>
            <a:off x="5810098" y="3305556"/>
            <a:ext cx="1862633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15 dicembre, i primi 15 giudici prestano finalmente giuramento al Quirinale. La Corte è formata!</a:t>
            </a:r>
            <a:endParaRPr lang="en-US" sz="900" dirty="0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rcRect l="-360" r="-360"/>
          <a:stretch>
            <a:fillRect/>
          </a:stretch>
        </p:blipFill>
        <p:spPr>
          <a:xfrm>
            <a:off x="6696151" y="4086454"/>
            <a:ext cx="19202" cy="381305"/>
          </a:xfrm>
          <a:prstGeom prst="rect">
            <a:avLst/>
          </a:prstGeom>
        </p:spPr>
      </p:pic>
      <p:sp>
        <p:nvSpPr>
          <p:cNvPr id="26" name="Shape 14"/>
          <p:cNvSpPr/>
          <p:nvPr/>
        </p:nvSpPr>
        <p:spPr>
          <a:xfrm>
            <a:off x="9001354" y="4362602"/>
            <a:ext cx="286207" cy="286207"/>
          </a:xfrm>
          <a:prstGeom prst="ellipse">
            <a:avLst/>
          </a:prstGeom>
          <a:solidFill>
            <a:srgbClr val="009246"/>
          </a:solidFill>
          <a:ln w="50800">
            <a:solidFill>
              <a:srgbClr val="009246"/>
            </a:solidFill>
            <a:prstDash val="solid"/>
          </a:ln>
        </p:spPr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9"/>
          <a:srcRect l="-12" r="-12"/>
          <a:stretch>
            <a:fillRect/>
          </a:stretch>
        </p:blipFill>
        <p:spPr>
          <a:xfrm>
            <a:off x="8096098" y="4695444"/>
            <a:ext cx="2095805" cy="1580998"/>
          </a:xfrm>
          <a:prstGeom prst="rect">
            <a:avLst/>
          </a:prstGeom>
        </p:spPr>
      </p:pic>
      <p:pic>
        <p:nvPicPr>
          <p:cNvPr id="28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248802" y="4962449"/>
            <a:ext cx="152705" cy="152705"/>
          </a:xfrm>
          <a:prstGeom prst="rect">
            <a:avLst/>
          </a:prstGeom>
        </p:spPr>
      </p:pic>
      <p:sp>
        <p:nvSpPr>
          <p:cNvPr id="29" name="Text 15"/>
          <p:cNvSpPr txBox="1"/>
          <p:nvPr/>
        </p:nvSpPr>
        <p:spPr>
          <a:xfrm>
            <a:off x="8477402" y="4886554"/>
            <a:ext cx="6007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1956</a:t>
            </a:r>
            <a:endParaRPr lang="en-US" sz="1800" dirty="0"/>
          </a:p>
        </p:txBody>
      </p:sp>
      <p:sp>
        <p:nvSpPr>
          <p:cNvPr id="30" name="Text 16"/>
          <p:cNvSpPr txBox="1"/>
          <p:nvPr/>
        </p:nvSpPr>
        <p:spPr>
          <a:xfrm>
            <a:off x="8248802" y="5266944"/>
            <a:ext cx="1890979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 Udienza Pubblica</a:t>
            </a:r>
            <a:endParaRPr lang="en-US" sz="1000" dirty="0"/>
          </a:p>
        </p:txBody>
      </p:sp>
      <p:sp>
        <p:nvSpPr>
          <p:cNvPr id="31" name="Text 17"/>
          <p:cNvSpPr txBox="1"/>
          <p:nvPr/>
        </p:nvSpPr>
        <p:spPr>
          <a:xfrm>
            <a:off x="8248802" y="5495544"/>
            <a:ext cx="1862633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23 aprile la Corte inizia ufficialmente a lavorare. Nasce la giustizia costituzionale in Italia.</a:t>
            </a:r>
            <a:endParaRPr lang="en-US" sz="900" dirty="0"/>
          </a:p>
        </p:txBody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4"/>
          <a:srcRect l="-360" r="-360"/>
          <a:stretch>
            <a:fillRect/>
          </a:stretch>
        </p:blipFill>
        <p:spPr>
          <a:xfrm>
            <a:off x="9134856" y="4352544"/>
            <a:ext cx="19202" cy="381305"/>
          </a:xfrm>
          <a:prstGeom prst="rect">
            <a:avLst/>
          </a:prstGeom>
        </p:spPr>
      </p:pic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11"/>
          <a:srcRect l="-27" r="-27"/>
          <a:stretch>
            <a:fillRect/>
          </a:stretch>
        </p:blipFill>
        <p:spPr>
          <a:xfrm>
            <a:off x="7777886" y="2910535"/>
            <a:ext cx="2585923" cy="323698"/>
          </a:xfrm>
          <a:prstGeom prst="rect">
            <a:avLst/>
          </a:prstGeom>
        </p:spPr>
      </p:pic>
      <p:pic>
        <p:nvPicPr>
          <p:cNvPr id="34" name="Image 14" descr="preencoded.png"/>
          <p:cNvPicPr>
            <a:picLocks noChangeAspect="1"/>
          </p:cNvPicPr>
          <p:nvPr/>
        </p:nvPicPr>
        <p:blipFill>
          <a:blip r:embed="rId12"/>
          <a:srcRect t="-100" b="-100"/>
          <a:stretch>
            <a:fillRect/>
          </a:stretch>
        </p:blipFill>
        <p:spPr>
          <a:xfrm>
            <a:off x="7939735" y="2996489"/>
            <a:ext cx="114300" cy="152705"/>
          </a:xfrm>
          <a:prstGeom prst="rect">
            <a:avLst/>
          </a:prstGeom>
        </p:spPr>
      </p:pic>
      <p:sp>
        <p:nvSpPr>
          <p:cNvPr id="35" name="Text 18"/>
          <p:cNvSpPr txBox="1"/>
          <p:nvPr/>
        </p:nvSpPr>
        <p:spPr>
          <a:xfrm>
            <a:off x="8129930" y="2910535"/>
            <a:ext cx="2153412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Sede: Palazzo della Consulta, Roma</a:t>
            </a:r>
            <a:endParaRPr lang="en-US" sz="900" dirty="0"/>
          </a:p>
        </p:txBody>
      </p:sp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3"/>
          <a:srcRect l="-200" r="-200"/>
          <a:stretch>
            <a:fillRect/>
          </a:stretch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pic>
        <p:nvPicPr>
          <p:cNvPr id="37" name="Image 16" descr="preencoded.png"/>
          <p:cNvPicPr>
            <a:picLocks noChangeAspect="1"/>
          </p:cNvPicPr>
          <p:nvPr/>
        </p:nvPicPr>
        <p:blipFill>
          <a:blip r:embed="rId14"/>
          <a:srcRect l="-197" r="-197"/>
          <a:stretch>
            <a:fillRect/>
          </a:stretch>
        </p:blipFill>
        <p:spPr>
          <a:xfrm>
            <a:off x="8128102" y="6782105"/>
            <a:ext cx="4063594" cy="75895"/>
          </a:xfrm>
          <a:prstGeom prst="rect">
            <a:avLst/>
          </a:prstGeom>
        </p:spPr>
      </p:pic>
      <p:pic>
        <p:nvPicPr>
          <p:cNvPr id="38" name="Image 17" descr="preencoded.png"/>
          <p:cNvPicPr>
            <a:picLocks noChangeAspect="1"/>
          </p:cNvPicPr>
          <p:nvPr/>
        </p:nvPicPr>
        <p:blipFill>
          <a:blip r:embed="rId15"/>
          <a:srcRect l="-197" r="-197"/>
          <a:stretch>
            <a:fillRect/>
          </a:stretch>
        </p:blipFill>
        <p:spPr>
          <a:xfrm>
            <a:off x="4063594" y="6782105"/>
            <a:ext cx="4063594" cy="75895"/>
          </a:xfrm>
          <a:prstGeom prst="rect">
            <a:avLst/>
          </a:prstGeom>
        </p:spPr>
      </p:pic>
      <p:pic>
        <p:nvPicPr>
          <p:cNvPr id="39" name="Image 18" descr="preencoded.png"/>
          <p:cNvPicPr>
            <a:picLocks noChangeAspect="1"/>
          </p:cNvPicPr>
          <p:nvPr/>
        </p:nvPicPr>
        <p:blipFill>
          <a:blip r:embed="rId16"/>
          <a:srcRect t="-398" b="-398"/>
          <a:stretch>
            <a:fillRect/>
          </a:stretch>
        </p:blipFill>
        <p:spPr>
          <a:xfrm>
            <a:off x="952805" y="4362602"/>
            <a:ext cx="10485425" cy="57607"/>
          </a:xfrm>
          <a:prstGeom prst="rect">
            <a:avLst/>
          </a:prstGeom>
        </p:spPr>
      </p:pic>
      <p:pic>
        <p:nvPicPr>
          <p:cNvPr id="40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905" y="381305"/>
            <a:ext cx="714146" cy="247802"/>
          </a:xfrm>
          <a:prstGeom prst="rect">
            <a:avLst/>
          </a:prstGeom>
        </p:spPr>
      </p:pic>
      <p:sp>
        <p:nvSpPr>
          <p:cNvPr id="41" name="Text 19"/>
          <p:cNvSpPr/>
          <p:nvPr/>
        </p:nvSpPr>
        <p:spPr>
          <a:xfrm>
            <a:off x="609905" y="381305"/>
            <a:ext cx="715061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ECACA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2" dirty="0">
                <a:solidFill>
                  <a:srgbClr val="B9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Storia</a:t>
            </a:r>
            <a:endParaRPr lang="en-US" sz="900" dirty="0"/>
          </a:p>
        </p:txBody>
      </p:sp>
      <p:sp>
        <p:nvSpPr>
          <p:cNvPr id="42" name="Text 20"/>
          <p:cNvSpPr txBox="1"/>
          <p:nvPr/>
        </p:nvSpPr>
        <p:spPr>
          <a:xfrm>
            <a:off x="1435608" y="409651"/>
            <a:ext cx="91257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1948 — 1956</a:t>
            </a:r>
            <a:endParaRPr lang="en-US" sz="1000" dirty="0"/>
          </a:p>
        </p:txBody>
      </p:sp>
      <p:sp>
        <p:nvSpPr>
          <p:cNvPr id="43" name="Text 21"/>
          <p:cNvSpPr txBox="1"/>
          <p:nvPr/>
        </p:nvSpPr>
        <p:spPr>
          <a:xfrm>
            <a:off x="609905" y="705002"/>
            <a:ext cx="9401861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Un'istituzione nata dalla Costituzione</a:t>
            </a:r>
            <a:endParaRPr lang="en-US" sz="3600" dirty="0"/>
          </a:p>
        </p:txBody>
      </p:sp>
      <p:sp>
        <p:nvSpPr>
          <p:cNvPr id="44" name="Text 22"/>
          <p:cNvSpPr txBox="1"/>
          <p:nvPr/>
        </p:nvSpPr>
        <p:spPr>
          <a:xfrm>
            <a:off x="609905" y="1352398"/>
            <a:ext cx="70866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lungo percorso per dare all'Italia il suo "Guardiano delle Regole"</a:t>
            </a:r>
            <a:endParaRPr lang="en-US" sz="1500" dirty="0"/>
          </a:p>
        </p:txBody>
      </p:sp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0972800" y="381305"/>
            <a:ext cx="609905" cy="609905"/>
          </a:xfrm>
          <a:prstGeom prst="rect">
            <a:avLst/>
          </a:prstGeom>
        </p:spPr>
      </p:pic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19"/>
          <a:srcRect t="-9904" b="-9904"/>
          <a:stretch>
            <a:fillRect/>
          </a:stretch>
        </p:blipFill>
        <p:spPr>
          <a:xfrm>
            <a:off x="11134649" y="514807"/>
            <a:ext cx="286207" cy="342900"/>
          </a:xfrm>
          <a:prstGeom prst="rect">
            <a:avLst/>
          </a:prstGeom>
        </p:spPr>
      </p:pic>
      <p:pic>
        <p:nvPicPr>
          <p:cNvPr id="47" name="Image 22" descr="preencod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8153705" y="5219395"/>
            <a:ext cx="3657600" cy="1257300"/>
          </a:xfrm>
          <a:prstGeom prst="rect">
            <a:avLst/>
          </a:prstGeom>
        </p:spPr>
      </p:pic>
      <p:pic>
        <p:nvPicPr>
          <p:cNvPr id="48" name="Image 23" descr="preencoded.p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8353044" y="5419649"/>
            <a:ext cx="609905" cy="609905"/>
          </a:xfrm>
          <a:prstGeom prst="rect">
            <a:avLst/>
          </a:prstGeom>
        </p:spPr>
      </p:pic>
      <p:sp>
        <p:nvSpPr>
          <p:cNvPr id="49" name="Text 23"/>
          <p:cNvSpPr txBox="1"/>
          <p:nvPr/>
        </p:nvSpPr>
        <p:spPr>
          <a:xfrm>
            <a:off x="9115654" y="5419649"/>
            <a:ext cx="259598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Primo Presidente</a:t>
            </a:r>
            <a:endParaRPr lang="en-US" sz="900" dirty="0"/>
          </a:p>
        </p:txBody>
      </p:sp>
      <p:sp>
        <p:nvSpPr>
          <p:cNvPr id="50" name="Text 24"/>
          <p:cNvSpPr txBox="1"/>
          <p:nvPr/>
        </p:nvSpPr>
        <p:spPr>
          <a:xfrm>
            <a:off x="9115654" y="5609844"/>
            <a:ext cx="2595982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Enrico De Nicola</a:t>
            </a:r>
            <a:endParaRPr lang="en-US" sz="1300" dirty="0"/>
          </a:p>
        </p:txBody>
      </p:sp>
      <p:sp>
        <p:nvSpPr>
          <p:cNvPr id="51" name="Text 25"/>
          <p:cNvSpPr txBox="1"/>
          <p:nvPr/>
        </p:nvSpPr>
        <p:spPr>
          <a:xfrm>
            <a:off x="9115654" y="5820156"/>
            <a:ext cx="2572207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Già Capo provvisorio dello Stato, fu il primo a guidare la Corte nel Palazzo della Consulta.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905" y="304495"/>
            <a:ext cx="1209751" cy="2478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0062" y="304495"/>
            <a:ext cx="869594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BFDBF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2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Struttura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t="-80" b="-80"/>
          <a:stretch>
            <a:fillRect/>
          </a:stretch>
        </p:blipFill>
        <p:spPr>
          <a:xfrm>
            <a:off x="733349" y="366674"/>
            <a:ext cx="142646" cy="114300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1931213" y="333756"/>
            <a:ext cx="162123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Art. 135 Costituzione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609905" y="590702"/>
            <a:ext cx="11163910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F29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Chi sono i 15 Giudici?</a:t>
            </a:r>
            <a:endParaRPr lang="en-US" sz="2700" dirty="0"/>
          </a:p>
        </p:txBody>
      </p:sp>
      <p:sp>
        <p:nvSpPr>
          <p:cNvPr id="9" name="Text 5"/>
          <p:cNvSpPr txBox="1"/>
          <p:nvPr/>
        </p:nvSpPr>
        <p:spPr>
          <a:xfrm>
            <a:off x="609905" y="1057046"/>
            <a:ext cx="74295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equilibrio perfetto tra poteri diversi per garantire l'imparzialità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9" r="-9"/>
          <a:stretch>
            <a:fillRect/>
          </a:stretch>
        </p:blipFill>
        <p:spPr>
          <a:xfrm>
            <a:off x="609905" y="1552651"/>
            <a:ext cx="3454603" cy="361919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119" y="1410005"/>
            <a:ext cx="942746" cy="3145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868119" y="1410005"/>
            <a:ext cx="943661" cy="314554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GIUDICI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955902" y="1781251"/>
            <a:ext cx="761695" cy="76169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184502" y="2009851"/>
            <a:ext cx="304495" cy="3044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800100" y="2695651"/>
            <a:ext cx="3076956" cy="5340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Presidente della Repubblica</a:t>
            </a:r>
            <a:endParaRPr lang="en-US" sz="1500" dirty="0"/>
          </a:p>
        </p:txBody>
      </p:sp>
      <p:sp>
        <p:nvSpPr>
          <p:cNvPr id="16" name="Text 8"/>
          <p:cNvSpPr txBox="1"/>
          <p:nvPr/>
        </p:nvSpPr>
        <p:spPr>
          <a:xfrm>
            <a:off x="800100" y="3343046"/>
            <a:ext cx="3076956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Nominati direttamente dal Capo dello Stato con un proprio decreto.</a:t>
            </a:r>
            <a:endParaRPr lang="en-US" sz="1000" dirty="0"/>
          </a:p>
        </p:txBody>
      </p:sp>
      <p:sp>
        <p:nvSpPr>
          <p:cNvPr id="17" name="Shape 9"/>
          <p:cNvSpPr/>
          <p:nvPr/>
        </p:nvSpPr>
        <p:spPr>
          <a:xfrm>
            <a:off x="838505" y="4486046"/>
            <a:ext cx="3000146" cy="381305"/>
          </a:xfrm>
          <a:prstGeom prst="roundRect">
            <a:avLst>
              <a:gd name="adj" fmla="val 47962"/>
            </a:avLst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1367942" y="4600346"/>
            <a:ext cx="246796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Garantiscono equilibrio istituzionale </a:t>
            </a:r>
            <a:endParaRPr lang="en-US" sz="9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84148" y="4614977"/>
            <a:ext cx="114300" cy="1143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 l="-6" r="-6"/>
          <a:stretch>
            <a:fillRect/>
          </a:stretch>
        </p:blipFill>
        <p:spPr>
          <a:xfrm>
            <a:off x="4369003" y="1552651"/>
            <a:ext cx="3454603" cy="361919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218" y="1410005"/>
            <a:ext cx="942746" cy="314554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5627218" y="1410005"/>
            <a:ext cx="943661" cy="314554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GIUDICI</a:t>
            </a:r>
            <a:endParaRPr lang="en-US" sz="10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715000" y="1781251"/>
            <a:ext cx="761695" cy="761695"/>
          </a:xfrm>
          <a:prstGeom prst="rect">
            <a:avLst/>
          </a:prstGeom>
        </p:spPr>
      </p:pic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943600" y="2009851"/>
            <a:ext cx="304495" cy="304495"/>
          </a:xfrm>
          <a:prstGeom prst="rect">
            <a:avLst/>
          </a:prstGeom>
        </p:spPr>
      </p:pic>
      <p:sp>
        <p:nvSpPr>
          <p:cNvPr id="25" name="Text 12"/>
          <p:cNvSpPr txBox="1"/>
          <p:nvPr/>
        </p:nvSpPr>
        <p:spPr>
          <a:xfrm>
            <a:off x="4559198" y="2695651"/>
            <a:ext cx="3076956" cy="5340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Parlamento in Seduta Comune</a:t>
            </a:r>
            <a:endParaRPr lang="en-US" sz="1500" dirty="0"/>
          </a:p>
        </p:txBody>
      </p:sp>
      <p:sp>
        <p:nvSpPr>
          <p:cNvPr id="26" name="Text 13"/>
          <p:cNvSpPr txBox="1"/>
          <p:nvPr/>
        </p:nvSpPr>
        <p:spPr>
          <a:xfrm>
            <a:off x="4559198" y="3343046"/>
            <a:ext cx="3076956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Eletti da Camera e Senato riuniti insieme, a scrutinio segreto.</a:t>
            </a:r>
            <a:endParaRPr lang="en-US" sz="1000" dirty="0"/>
          </a:p>
        </p:txBody>
      </p:sp>
      <p:sp>
        <p:nvSpPr>
          <p:cNvPr id="27" name="Shape 14"/>
          <p:cNvSpPr/>
          <p:nvPr/>
        </p:nvSpPr>
        <p:spPr>
          <a:xfrm>
            <a:off x="4597603" y="4486046"/>
            <a:ext cx="3000146" cy="381305"/>
          </a:xfrm>
          <a:prstGeom prst="roundRect">
            <a:avLst>
              <a:gd name="adj" fmla="val 47962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15"/>
          <p:cNvSpPr txBox="1"/>
          <p:nvPr/>
        </p:nvSpPr>
        <p:spPr>
          <a:xfrm>
            <a:off x="4944161" y="4600346"/>
            <a:ext cx="2784348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91B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Richiedono larghe maggioranze (2/3 o 3/5) </a:t>
            </a:r>
            <a:endParaRPr lang="en-US" sz="90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760366" y="4614977"/>
            <a:ext cx="114300" cy="114300"/>
          </a:xfrm>
          <a:prstGeom prst="rect">
            <a:avLst/>
          </a:prstGeom>
        </p:spPr>
      </p:pic>
      <p:pic>
        <p:nvPicPr>
          <p:cNvPr id="30" name="Image 12" descr="preencoded.png"/>
          <p:cNvPicPr>
            <a:picLocks noChangeAspect="1"/>
          </p:cNvPicPr>
          <p:nvPr/>
        </p:nvPicPr>
        <p:blipFill>
          <a:blip r:embed="rId12"/>
          <a:srcRect l="-9" r="-9"/>
          <a:stretch>
            <a:fillRect/>
          </a:stretch>
        </p:blipFill>
        <p:spPr>
          <a:xfrm>
            <a:off x="8128102" y="1552651"/>
            <a:ext cx="3454603" cy="3619195"/>
          </a:xfrm>
          <a:prstGeom prst="rect">
            <a:avLst/>
          </a:prstGeom>
        </p:spPr>
      </p:pic>
      <p:pic>
        <p:nvPicPr>
          <p:cNvPr id="31" name="Image 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316" y="1410005"/>
            <a:ext cx="942746" cy="314554"/>
          </a:xfrm>
          <a:prstGeom prst="rect">
            <a:avLst/>
          </a:prstGeom>
        </p:spPr>
      </p:pic>
      <p:sp>
        <p:nvSpPr>
          <p:cNvPr id="32" name="Text 16"/>
          <p:cNvSpPr/>
          <p:nvPr/>
        </p:nvSpPr>
        <p:spPr>
          <a:xfrm>
            <a:off x="9386316" y="1410005"/>
            <a:ext cx="943661" cy="314554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GIUDICI</a:t>
            </a:r>
            <a:endParaRPr lang="en-US" sz="1000" dirty="0"/>
          </a:p>
        </p:txBody>
      </p:sp>
      <p:pic>
        <p:nvPicPr>
          <p:cNvPr id="33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474098" y="1781251"/>
            <a:ext cx="761695" cy="761695"/>
          </a:xfrm>
          <a:prstGeom prst="rect">
            <a:avLst/>
          </a:prstGeom>
        </p:spPr>
      </p:pic>
      <p:pic>
        <p:nvPicPr>
          <p:cNvPr id="34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9702698" y="2009851"/>
            <a:ext cx="304495" cy="304495"/>
          </a:xfrm>
          <a:prstGeom prst="rect">
            <a:avLst/>
          </a:prstGeom>
        </p:spPr>
      </p:pic>
      <p:sp>
        <p:nvSpPr>
          <p:cNvPr id="35" name="Text 17"/>
          <p:cNvSpPr txBox="1"/>
          <p:nvPr/>
        </p:nvSpPr>
        <p:spPr>
          <a:xfrm>
            <a:off x="8538667" y="2695651"/>
            <a:ext cx="263530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Supreme Magistrature</a:t>
            </a:r>
            <a:endParaRPr lang="en-US" sz="1500" dirty="0"/>
          </a:p>
        </p:txBody>
      </p:sp>
      <p:sp>
        <p:nvSpPr>
          <p:cNvPr id="36" name="Text 18"/>
          <p:cNvSpPr txBox="1"/>
          <p:nvPr/>
        </p:nvSpPr>
        <p:spPr>
          <a:xfrm>
            <a:off x="8124444" y="3076956"/>
            <a:ext cx="346649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Eletti dai giudici dei più alti tribunali italiani.</a:t>
            </a:r>
            <a:endParaRPr lang="en-US" sz="1000" dirty="0"/>
          </a:p>
        </p:txBody>
      </p:sp>
      <p:sp>
        <p:nvSpPr>
          <p:cNvPr id="37" name="Shape 19"/>
          <p:cNvSpPr/>
          <p:nvPr/>
        </p:nvSpPr>
        <p:spPr>
          <a:xfrm>
            <a:off x="8356702" y="4105656"/>
            <a:ext cx="3000146" cy="761695"/>
          </a:xfrm>
          <a:prstGeom prst="roundRect">
            <a:avLst>
              <a:gd name="adj" fmla="val 12005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20"/>
          <p:cNvSpPr txBox="1"/>
          <p:nvPr/>
        </p:nvSpPr>
        <p:spPr>
          <a:xfrm>
            <a:off x="8585302" y="4219956"/>
            <a:ext cx="27642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r>
              <a:rPr lang="en-US" sz="900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dalla Corte di Cassazione</a:t>
            </a:r>
            <a:endParaRPr lang="en-US" sz="900" dirty="0"/>
          </a:p>
        </p:txBody>
      </p:sp>
      <p:sp>
        <p:nvSpPr>
          <p:cNvPr id="39" name="Text 21"/>
          <p:cNvSpPr txBox="1"/>
          <p:nvPr/>
        </p:nvSpPr>
        <p:spPr>
          <a:xfrm>
            <a:off x="8585302" y="4410151"/>
            <a:ext cx="27642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r>
              <a:rPr lang="en-US" sz="900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dal Consiglio di Stato</a:t>
            </a:r>
            <a:endParaRPr lang="en-US" sz="900" dirty="0"/>
          </a:p>
        </p:txBody>
      </p:sp>
      <p:sp>
        <p:nvSpPr>
          <p:cNvPr id="40" name="Text 22"/>
          <p:cNvSpPr txBox="1"/>
          <p:nvPr/>
        </p:nvSpPr>
        <p:spPr>
          <a:xfrm>
            <a:off x="8585302" y="4600346"/>
            <a:ext cx="27642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r>
              <a:rPr lang="en-US" sz="900" dirty="0">
                <a:solidFill>
                  <a:srgbClr val="1E40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dalla Corte dei Conti</a:t>
            </a:r>
            <a:endParaRPr lang="en-US" sz="900" dirty="0"/>
          </a:p>
        </p:txBody>
      </p:sp>
      <p:sp>
        <p:nvSpPr>
          <p:cNvPr id="41" name="Shape 23"/>
          <p:cNvSpPr/>
          <p:nvPr/>
        </p:nvSpPr>
        <p:spPr>
          <a:xfrm>
            <a:off x="609905" y="5400446"/>
            <a:ext cx="5333695" cy="1333195"/>
          </a:xfrm>
          <a:prstGeom prst="roundRect">
            <a:avLst>
              <a:gd name="adj" fmla="val 5879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2" name="Text 24"/>
          <p:cNvSpPr txBox="1"/>
          <p:nvPr/>
        </p:nvSpPr>
        <p:spPr>
          <a:xfrm>
            <a:off x="1037844" y="5600700"/>
            <a:ext cx="48198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Caratteristiche del mandato </a:t>
            </a:r>
            <a:endParaRPr lang="en-US" sz="1000" dirty="0"/>
          </a:p>
        </p:txBody>
      </p:sp>
      <p:pic>
        <p:nvPicPr>
          <p:cNvPr id="43" name="Image 16" descr="preencoded.png"/>
          <p:cNvPicPr>
            <a:picLocks noChangeAspect="1"/>
          </p:cNvPicPr>
          <p:nvPr/>
        </p:nvPicPr>
        <p:blipFill>
          <a:blip r:embed="rId15"/>
          <a:srcRect l="-837" r="-837"/>
          <a:stretch>
            <a:fillRect/>
          </a:stretch>
        </p:blipFill>
        <p:spPr>
          <a:xfrm>
            <a:off x="809244" y="5629046"/>
            <a:ext cx="152705" cy="133502"/>
          </a:xfrm>
          <a:prstGeom prst="rect">
            <a:avLst/>
          </a:prstGeom>
        </p:spPr>
      </p:pic>
      <p:pic>
        <p:nvPicPr>
          <p:cNvPr id="44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9244" y="5943600"/>
            <a:ext cx="304495" cy="304495"/>
          </a:xfrm>
          <a:prstGeom prst="rect">
            <a:avLst/>
          </a:prstGeom>
        </p:spPr>
      </p:pic>
      <p:sp>
        <p:nvSpPr>
          <p:cNvPr id="45" name="Text 25"/>
          <p:cNvSpPr/>
          <p:nvPr/>
        </p:nvSpPr>
        <p:spPr>
          <a:xfrm>
            <a:off x="809244" y="5943600"/>
            <a:ext cx="305410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900" dirty="0"/>
          </a:p>
        </p:txBody>
      </p:sp>
      <p:sp>
        <p:nvSpPr>
          <p:cNvPr id="46" name="Text 26"/>
          <p:cNvSpPr txBox="1"/>
          <p:nvPr/>
        </p:nvSpPr>
        <p:spPr>
          <a:xfrm>
            <a:off x="1189634" y="5905195"/>
            <a:ext cx="1010412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Anni di durata</a:t>
            </a:r>
            <a:endParaRPr lang="en-US" sz="1000" dirty="0"/>
          </a:p>
        </p:txBody>
      </p:sp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17"/>
          <a:srcRect l="-21" r="-21"/>
          <a:stretch>
            <a:fillRect/>
          </a:stretch>
        </p:blipFill>
        <p:spPr>
          <a:xfrm>
            <a:off x="2294230" y="5943600"/>
            <a:ext cx="303581" cy="304495"/>
          </a:xfrm>
          <a:prstGeom prst="rect">
            <a:avLst/>
          </a:prstGeom>
        </p:spPr>
      </p:pic>
      <p:pic>
        <p:nvPicPr>
          <p:cNvPr id="48" name="Image 19" descr="preencoded.png"/>
          <p:cNvPicPr>
            <a:picLocks noChangeAspect="1"/>
          </p:cNvPicPr>
          <p:nvPr/>
        </p:nvPicPr>
        <p:blipFill>
          <a:blip r:embed="rId18"/>
          <a:srcRect t="-16800" b="-16800"/>
          <a:stretch>
            <a:fillRect/>
          </a:stretch>
        </p:blipFill>
        <p:spPr>
          <a:xfrm>
            <a:off x="2389327" y="6019495"/>
            <a:ext cx="114300" cy="152705"/>
          </a:xfrm>
          <a:prstGeom prst="rect">
            <a:avLst/>
          </a:prstGeom>
        </p:spPr>
      </p:pic>
      <p:sp>
        <p:nvSpPr>
          <p:cNvPr id="49" name="Text 27"/>
          <p:cNvSpPr txBox="1"/>
          <p:nvPr/>
        </p:nvSpPr>
        <p:spPr>
          <a:xfrm>
            <a:off x="2674620" y="5905195"/>
            <a:ext cx="1086307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 rieleggibili</a:t>
            </a:r>
            <a:endParaRPr lang="en-US" sz="1000" dirty="0"/>
          </a:p>
        </p:txBody>
      </p:sp>
      <p:pic>
        <p:nvPicPr>
          <p:cNvPr id="50" name="Image 20" descr="preencoded.png"/>
          <p:cNvPicPr>
            <a:picLocks noChangeAspect="1"/>
          </p:cNvPicPr>
          <p:nvPr/>
        </p:nvPicPr>
        <p:blipFill>
          <a:blip r:embed="rId19"/>
          <a:srcRect t="-4" b="-4"/>
          <a:stretch>
            <a:fillRect/>
          </a:stretch>
        </p:blipFill>
        <p:spPr>
          <a:xfrm>
            <a:off x="3855110" y="5943600"/>
            <a:ext cx="303581" cy="304495"/>
          </a:xfrm>
          <a:prstGeom prst="rect">
            <a:avLst/>
          </a:prstGeom>
        </p:spPr>
      </p:pic>
      <p:pic>
        <p:nvPicPr>
          <p:cNvPr id="51" name="Image 21" descr="preencoded.png"/>
          <p:cNvPicPr>
            <a:picLocks noChangeAspect="1"/>
          </p:cNvPicPr>
          <p:nvPr/>
        </p:nvPicPr>
        <p:blipFill>
          <a:blip r:embed="rId20"/>
          <a:srcRect t="-13533" b="-13533"/>
          <a:stretch>
            <a:fillRect/>
          </a:stretch>
        </p:blipFill>
        <p:spPr>
          <a:xfrm>
            <a:off x="3954780" y="6019495"/>
            <a:ext cx="105156" cy="152705"/>
          </a:xfrm>
          <a:prstGeom prst="rect">
            <a:avLst/>
          </a:prstGeom>
        </p:spPr>
      </p:pic>
      <p:sp>
        <p:nvSpPr>
          <p:cNvPr id="52" name="Text 28"/>
          <p:cNvSpPr txBox="1"/>
          <p:nvPr/>
        </p:nvSpPr>
        <p:spPr>
          <a:xfrm>
            <a:off x="4235501" y="5905195"/>
            <a:ext cx="1575511" cy="3813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Presidente ogni 3 anni</a:t>
            </a:r>
            <a:endParaRPr lang="en-US" sz="1000" dirty="0"/>
          </a:p>
        </p:txBody>
      </p:sp>
      <p:sp>
        <p:nvSpPr>
          <p:cNvPr id="53" name="Shape 29"/>
          <p:cNvSpPr/>
          <p:nvPr/>
        </p:nvSpPr>
        <p:spPr>
          <a:xfrm>
            <a:off x="6248095" y="5400446"/>
            <a:ext cx="5333695" cy="1333195"/>
          </a:xfrm>
          <a:prstGeom prst="roundRect">
            <a:avLst>
              <a:gd name="adj" fmla="val 3919"/>
            </a:avLst>
          </a:prstGeom>
          <a:solidFill>
            <a:srgbClr val="FFFBEB"/>
          </a:solidFill>
        </p:spPr>
      </p:sp>
      <p:sp>
        <p:nvSpPr>
          <p:cNvPr id="54" name="Shape 30"/>
          <p:cNvSpPr/>
          <p:nvPr/>
        </p:nvSpPr>
        <p:spPr>
          <a:xfrm>
            <a:off x="6248095" y="5400446"/>
            <a:ext cx="57607" cy="1333195"/>
          </a:xfrm>
          <a:prstGeom prst="roundRect">
            <a:avLst>
              <a:gd name="adj" fmla="val 90703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55" name="Shape 31"/>
          <p:cNvSpPr/>
          <p:nvPr/>
        </p:nvSpPr>
        <p:spPr>
          <a:xfrm>
            <a:off x="6458407" y="5798210"/>
            <a:ext cx="371246" cy="543154"/>
          </a:xfrm>
          <a:prstGeom prst="roundRect">
            <a:avLst>
              <a:gd name="adj" fmla="val 246306"/>
            </a:avLst>
          </a:prstGeom>
          <a:solidFill>
            <a:srgbClr val="FEF9C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6" name="Image 22" descr="preencoded.png"/>
          <p:cNvPicPr>
            <a:picLocks noChangeAspect="1"/>
          </p:cNvPicPr>
          <p:nvPr/>
        </p:nvPicPr>
        <p:blipFill>
          <a:blip r:embed="rId21"/>
          <a:srcRect t="-20193" b="-20193"/>
          <a:stretch>
            <a:fillRect/>
          </a:stretch>
        </p:blipFill>
        <p:spPr>
          <a:xfrm>
            <a:off x="6572707" y="5912510"/>
            <a:ext cx="142646" cy="267005"/>
          </a:xfrm>
          <a:prstGeom prst="rect">
            <a:avLst/>
          </a:prstGeom>
        </p:spPr>
      </p:pic>
      <p:sp>
        <p:nvSpPr>
          <p:cNvPr id="57" name="Text 32"/>
          <p:cNvSpPr txBox="1"/>
          <p:nvPr/>
        </p:nvSpPr>
        <p:spPr>
          <a:xfrm>
            <a:off x="6981444" y="5696712"/>
            <a:ext cx="4562856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A1620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 sapevi?</a:t>
            </a:r>
            <a:endParaRPr lang="en-US" sz="900" dirty="0"/>
          </a:p>
        </p:txBody>
      </p:sp>
      <p:sp>
        <p:nvSpPr>
          <p:cNvPr id="58" name="Text 33"/>
          <p:cNvSpPr txBox="1"/>
          <p:nvPr/>
        </p:nvSpPr>
        <p:spPr>
          <a:xfrm>
            <a:off x="6981444" y="5887822"/>
            <a:ext cx="4524451" cy="5532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Nel </a:t>
            </a: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2019</a:t>
            </a:r>
            <a:r>
              <a:rPr lang="en-US" sz="1000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è stata eletta la prima Presidente donna della storia: </a:t>
            </a: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Marta Cartabia</a:t>
            </a:r>
            <a:r>
              <a:rPr lang="en-US" sz="1000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Un passo storico verso la parità di genere nelle istituzioni! </a:t>
            </a:r>
            <a:endParaRPr lang="en-US" sz="1000" dirty="0"/>
          </a:p>
        </p:txBody>
      </p:sp>
      <p:pic>
        <p:nvPicPr>
          <p:cNvPr id="59" name="Image 23" descr="preencoded.png"/>
          <p:cNvPicPr>
            <a:picLocks noChangeAspect="1"/>
          </p:cNvPicPr>
          <p:nvPr/>
        </p:nvPicPr>
        <p:blipFill>
          <a:blip r:embed="rId22"/>
          <a:srcRect l="-197" r="-197"/>
          <a:stretch>
            <a:fillRect/>
          </a:stretch>
        </p:blipFill>
        <p:spPr>
          <a:xfrm>
            <a:off x="0" y="6782105"/>
            <a:ext cx="4063594" cy="75895"/>
          </a:xfrm>
          <a:prstGeom prst="rect">
            <a:avLst/>
          </a:prstGeom>
        </p:spPr>
      </p:pic>
      <p:pic>
        <p:nvPicPr>
          <p:cNvPr id="60" name="Image 24" descr="preencoded.png"/>
          <p:cNvPicPr>
            <a:picLocks noChangeAspect="1"/>
          </p:cNvPicPr>
          <p:nvPr/>
        </p:nvPicPr>
        <p:blipFill>
          <a:blip r:embed="rId23"/>
          <a:srcRect l="-197" r="-197"/>
          <a:stretch>
            <a:fillRect/>
          </a:stretch>
        </p:blipFill>
        <p:spPr>
          <a:xfrm>
            <a:off x="4063594" y="6782105"/>
            <a:ext cx="4063594" cy="75895"/>
          </a:xfrm>
          <a:prstGeom prst="rect">
            <a:avLst/>
          </a:prstGeom>
        </p:spPr>
      </p:pic>
      <p:pic>
        <p:nvPicPr>
          <p:cNvPr id="61" name="Image 25" descr="preencoded.png"/>
          <p:cNvPicPr>
            <a:picLocks noChangeAspect="1"/>
          </p:cNvPicPr>
          <p:nvPr/>
        </p:nvPicPr>
        <p:blipFill>
          <a:blip r:embed="rId24"/>
          <a:srcRect l="-197" r="-197"/>
          <a:stretch>
            <a:fillRect/>
          </a:stretch>
        </p:blipFill>
        <p:spPr>
          <a:xfrm>
            <a:off x="8128102" y="6782105"/>
            <a:ext cx="4063594" cy="75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905" y="304495"/>
            <a:ext cx="1591056" cy="2478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0801" y="304495"/>
            <a:ext cx="1280160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7D2F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2" dirty="0">
                <a:solidFill>
                  <a:srgbClr val="3730A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Compiti e Poteri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33349" y="366674"/>
            <a:ext cx="114300" cy="114300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2307031" y="333756"/>
            <a:ext cx="164409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Art. 134 Costituzione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609905" y="629107"/>
            <a:ext cx="682051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Il Guardiano delle Regole</a:t>
            </a:r>
            <a:endParaRPr lang="en-US" sz="3600" dirty="0"/>
          </a:p>
        </p:txBody>
      </p:sp>
      <p:sp>
        <p:nvSpPr>
          <p:cNvPr id="9" name="Text 5"/>
          <p:cNvSpPr txBox="1"/>
          <p:nvPr/>
        </p:nvSpPr>
        <p:spPr>
          <a:xfrm>
            <a:off x="609905" y="1276502"/>
            <a:ext cx="56775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Come la Corte protegge la nostra democrazia ogni giorno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 t="-6990" b="-6990"/>
          <a:stretch>
            <a:fillRect/>
          </a:stretch>
        </p:blipFill>
        <p:spPr>
          <a:xfrm>
            <a:off x="10173614" y="286207"/>
            <a:ext cx="1514246" cy="1380744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11" b="-11"/>
          <a:stretch>
            <a:fillRect/>
          </a:stretch>
        </p:blipFill>
        <p:spPr>
          <a:xfrm rot="21540000">
            <a:off x="588874" y="2087575"/>
            <a:ext cx="3546043" cy="245425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64692" y="2944368"/>
            <a:ext cx="775411" cy="775411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1944929" y="2321662"/>
            <a:ext cx="19339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3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L'ARBITRO</a:t>
            </a:r>
            <a:endParaRPr lang="en-US" sz="1500" dirty="0"/>
          </a:p>
        </p:txBody>
      </p:sp>
      <p:sp>
        <p:nvSpPr>
          <p:cNvPr id="14" name="Text 7"/>
          <p:cNvSpPr txBox="1"/>
          <p:nvPr/>
        </p:nvSpPr>
        <p:spPr>
          <a:xfrm>
            <a:off x="1951330" y="2664562"/>
            <a:ext cx="1942186" cy="9052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Immagina le leggi come le regole di un gioco. La </a:t>
            </a:r>
            <a:r>
              <a:rPr lang="en-US" sz="1000" b="1" dirty="0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Costituzione</a:t>
            </a: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è il regolamento principale. </a:t>
            </a:r>
            <a:endParaRPr lang="en-US" sz="1000" dirty="0"/>
          </a:p>
        </p:txBody>
      </p:sp>
      <p:sp>
        <p:nvSpPr>
          <p:cNvPr id="15" name="Text 8"/>
          <p:cNvSpPr txBox="1"/>
          <p:nvPr/>
        </p:nvSpPr>
        <p:spPr>
          <a:xfrm>
            <a:off x="1967789" y="3607308"/>
            <a:ext cx="1942186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La Corte è l'</a:t>
            </a:r>
            <a:r>
              <a:rPr lang="en-US" sz="1000" b="1" dirty="0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arbitro</a:t>
            </a: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che fischia il fallo se qualcuno viola le regole supreme! </a:t>
            </a:r>
            <a:endParaRPr lang="en-US" sz="1000" dirty="0"/>
          </a:p>
        </p:txBody>
      </p:sp>
      <p:sp>
        <p:nvSpPr>
          <p:cNvPr id="16" name="Shape 9"/>
          <p:cNvSpPr/>
          <p:nvPr/>
        </p:nvSpPr>
        <p:spPr>
          <a:xfrm>
            <a:off x="609905" y="4968850"/>
            <a:ext cx="3504895" cy="1238098"/>
          </a:xfrm>
          <a:prstGeom prst="roundRect">
            <a:avLst>
              <a:gd name="adj" fmla="val 6817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847649" y="4863694"/>
            <a:ext cx="552298" cy="3429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809244" y="5282489"/>
            <a:ext cx="3105302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"Senza un guardiano, le regole più belle resterebbero solo parole su un foglio di carta."</a:t>
            </a:r>
            <a:endParaRPr lang="en-US" sz="1200" dirty="0"/>
          </a:p>
        </p:txBody>
      </p:sp>
      <p:sp>
        <p:nvSpPr>
          <p:cNvPr id="19" name="Shape 12"/>
          <p:cNvSpPr/>
          <p:nvPr/>
        </p:nvSpPr>
        <p:spPr>
          <a:xfrm>
            <a:off x="4572000" y="1848002"/>
            <a:ext cx="7010705" cy="1019556"/>
          </a:xfrm>
          <a:prstGeom prst="roundRect">
            <a:avLst>
              <a:gd name="adj" fmla="val 10058"/>
            </a:avLst>
          </a:prstGeom>
          <a:solidFill>
            <a:srgbClr val="FFFFFF"/>
          </a:solidFill>
          <a:ln w="25400">
            <a:solidFill>
              <a:srgbClr val="F3F4F6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4572000" y="1848002"/>
            <a:ext cx="47549" cy="1019556"/>
          </a:xfrm>
          <a:prstGeom prst="roundRect">
            <a:avLst>
              <a:gd name="adj" fmla="val 215671"/>
            </a:avLst>
          </a:prstGeom>
          <a:solidFill>
            <a:srgbClr val="059669"/>
          </a:solidFill>
          <a:ln w="12700">
            <a:solidFill>
              <a:srgbClr val="059669">
                <a:alpha val="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4809744" y="2050085"/>
            <a:ext cx="609905" cy="609905"/>
          </a:xfrm>
          <a:prstGeom prst="roundRect">
            <a:avLst>
              <a:gd name="adj" fmla="val 28111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981651" y="2221992"/>
            <a:ext cx="267005" cy="26700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5609844" y="2018995"/>
            <a:ext cx="58777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Controllo delle Leggi</a:t>
            </a:r>
            <a:endParaRPr lang="en-US" sz="1300" dirty="0"/>
          </a:p>
        </p:txBody>
      </p:sp>
      <p:sp>
        <p:nvSpPr>
          <p:cNvPr id="24" name="Text 16"/>
          <p:cNvSpPr txBox="1"/>
          <p:nvPr/>
        </p:nvSpPr>
        <p:spPr>
          <a:xfrm>
            <a:off x="5609844" y="2324405"/>
            <a:ext cx="5839358" cy="3721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Verifica che le leggi rispettino la Costituzione. Se una legge è "incostituzionale", la elimina per sempre dall'ordinamento.</a:t>
            </a:r>
            <a:endParaRPr lang="en-US" sz="1000" dirty="0"/>
          </a:p>
        </p:txBody>
      </p:sp>
      <p:sp>
        <p:nvSpPr>
          <p:cNvPr id="25" name="Shape 17"/>
          <p:cNvSpPr/>
          <p:nvPr/>
        </p:nvSpPr>
        <p:spPr>
          <a:xfrm>
            <a:off x="4572000" y="3053182"/>
            <a:ext cx="7010705" cy="1019556"/>
          </a:xfrm>
          <a:prstGeom prst="roundRect">
            <a:avLst>
              <a:gd name="adj" fmla="val 10058"/>
            </a:avLst>
          </a:prstGeom>
          <a:solidFill>
            <a:srgbClr val="FFFFFF"/>
          </a:solidFill>
          <a:ln w="25400">
            <a:solidFill>
              <a:srgbClr val="F3F4F6"/>
            </a:solidFill>
            <a:prstDash val="solid"/>
          </a:ln>
        </p:spPr>
      </p:sp>
      <p:sp>
        <p:nvSpPr>
          <p:cNvPr id="26" name="Shape 18"/>
          <p:cNvSpPr/>
          <p:nvPr/>
        </p:nvSpPr>
        <p:spPr>
          <a:xfrm>
            <a:off x="4572000" y="3053182"/>
            <a:ext cx="47549" cy="1019556"/>
          </a:xfrm>
          <a:prstGeom prst="roundRect">
            <a:avLst>
              <a:gd name="adj" fmla="val 215671"/>
            </a:avLst>
          </a:prstGeom>
          <a:solidFill>
            <a:srgbClr val="EA580C"/>
          </a:solidFill>
          <a:ln w="12700">
            <a:solidFill>
              <a:srgbClr val="EA580C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4809744" y="3255264"/>
            <a:ext cx="609905" cy="609905"/>
          </a:xfrm>
          <a:prstGeom prst="roundRect">
            <a:avLst>
              <a:gd name="adj" fmla="val 28111"/>
            </a:avLst>
          </a:prstGeom>
          <a:solidFill>
            <a:srgbClr val="FFF7E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947818" y="3426257"/>
            <a:ext cx="333756" cy="267005"/>
          </a:xfrm>
          <a:prstGeom prst="rect">
            <a:avLst/>
          </a:prstGeom>
        </p:spPr>
      </p:pic>
      <p:sp>
        <p:nvSpPr>
          <p:cNvPr id="29" name="Text 20"/>
          <p:cNvSpPr txBox="1"/>
          <p:nvPr/>
        </p:nvSpPr>
        <p:spPr>
          <a:xfrm>
            <a:off x="5609844" y="3224174"/>
            <a:ext cx="58777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Conflitti tra Poteri</a:t>
            </a:r>
            <a:endParaRPr lang="en-US" sz="1300" dirty="0"/>
          </a:p>
        </p:txBody>
      </p:sp>
      <p:sp>
        <p:nvSpPr>
          <p:cNvPr id="30" name="Text 21"/>
          <p:cNvSpPr txBox="1"/>
          <p:nvPr/>
        </p:nvSpPr>
        <p:spPr>
          <a:xfrm>
            <a:off x="5609844" y="3528670"/>
            <a:ext cx="5839358" cy="3721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Risolve i litigi tra organi dello Stato (es. Governo vs Parlamento) o tra Stato e Regioni su chi ha il potere di fare cosa.</a:t>
            </a:r>
            <a:endParaRPr lang="en-US" sz="1000" dirty="0"/>
          </a:p>
        </p:txBody>
      </p:sp>
      <p:sp>
        <p:nvSpPr>
          <p:cNvPr id="31" name="Shape 22"/>
          <p:cNvSpPr/>
          <p:nvPr/>
        </p:nvSpPr>
        <p:spPr>
          <a:xfrm>
            <a:off x="4572000" y="4257446"/>
            <a:ext cx="7010705" cy="1019556"/>
          </a:xfrm>
          <a:prstGeom prst="roundRect">
            <a:avLst>
              <a:gd name="adj" fmla="val 10058"/>
            </a:avLst>
          </a:prstGeom>
          <a:solidFill>
            <a:srgbClr val="FFFFFF"/>
          </a:solidFill>
          <a:ln w="25400">
            <a:solidFill>
              <a:srgbClr val="F3F4F6"/>
            </a:solidFill>
            <a:prstDash val="solid"/>
          </a:ln>
        </p:spPr>
      </p:sp>
      <p:sp>
        <p:nvSpPr>
          <p:cNvPr id="32" name="Shape 23"/>
          <p:cNvSpPr/>
          <p:nvPr/>
        </p:nvSpPr>
        <p:spPr>
          <a:xfrm>
            <a:off x="4572000" y="4257446"/>
            <a:ext cx="47549" cy="1019556"/>
          </a:xfrm>
          <a:prstGeom prst="roundRect">
            <a:avLst>
              <a:gd name="adj" fmla="val 215671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33" name="Shape 24"/>
          <p:cNvSpPr/>
          <p:nvPr/>
        </p:nvSpPr>
        <p:spPr>
          <a:xfrm>
            <a:off x="4809744" y="4460443"/>
            <a:ext cx="609905" cy="609905"/>
          </a:xfrm>
          <a:prstGeom prst="roundRect">
            <a:avLst>
              <a:gd name="adj" fmla="val 28111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8"/>
          <a:srcRect l="-685" r="-685"/>
          <a:stretch>
            <a:fillRect/>
          </a:stretch>
        </p:blipFill>
        <p:spPr>
          <a:xfrm>
            <a:off x="4962449" y="4631436"/>
            <a:ext cx="304495" cy="267005"/>
          </a:xfrm>
          <a:prstGeom prst="rect">
            <a:avLst/>
          </a:prstGeom>
        </p:spPr>
      </p:pic>
      <p:sp>
        <p:nvSpPr>
          <p:cNvPr id="35" name="Text 25"/>
          <p:cNvSpPr txBox="1"/>
          <p:nvPr/>
        </p:nvSpPr>
        <p:spPr>
          <a:xfrm>
            <a:off x="5609844" y="4429354"/>
            <a:ext cx="58777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Ammissibilità dei Referendum</a:t>
            </a:r>
            <a:endParaRPr lang="en-US" sz="1300" dirty="0"/>
          </a:p>
        </p:txBody>
      </p:sp>
      <p:sp>
        <p:nvSpPr>
          <p:cNvPr id="36" name="Text 26"/>
          <p:cNvSpPr txBox="1"/>
          <p:nvPr/>
        </p:nvSpPr>
        <p:spPr>
          <a:xfrm>
            <a:off x="5609844" y="4733849"/>
            <a:ext cx="5839358" cy="3721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Decide se le richieste di referendum abrogativo proposte dai cittadini sono permesse dalla Costituzione.</a:t>
            </a:r>
            <a:endParaRPr lang="en-US" sz="1000" dirty="0"/>
          </a:p>
        </p:txBody>
      </p:sp>
      <p:sp>
        <p:nvSpPr>
          <p:cNvPr id="37" name="Shape 27"/>
          <p:cNvSpPr/>
          <p:nvPr/>
        </p:nvSpPr>
        <p:spPr>
          <a:xfrm>
            <a:off x="4572000" y="5462626"/>
            <a:ext cx="7010705" cy="1019556"/>
          </a:xfrm>
          <a:prstGeom prst="roundRect">
            <a:avLst>
              <a:gd name="adj" fmla="val 10058"/>
            </a:avLst>
          </a:prstGeom>
          <a:solidFill>
            <a:srgbClr val="FFFFFF"/>
          </a:solidFill>
          <a:ln w="25400">
            <a:solidFill>
              <a:srgbClr val="F3F4F6"/>
            </a:solidFill>
            <a:prstDash val="solid"/>
          </a:ln>
        </p:spPr>
      </p:sp>
      <p:sp>
        <p:nvSpPr>
          <p:cNvPr id="38" name="Shape 28"/>
          <p:cNvSpPr/>
          <p:nvPr/>
        </p:nvSpPr>
        <p:spPr>
          <a:xfrm>
            <a:off x="4572000" y="5462626"/>
            <a:ext cx="47549" cy="1019556"/>
          </a:xfrm>
          <a:prstGeom prst="roundRect">
            <a:avLst>
              <a:gd name="adj" fmla="val 215671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</p:sp>
      <p:sp>
        <p:nvSpPr>
          <p:cNvPr id="39" name="Shape 29"/>
          <p:cNvSpPr/>
          <p:nvPr/>
        </p:nvSpPr>
        <p:spPr>
          <a:xfrm>
            <a:off x="4809744" y="5664708"/>
            <a:ext cx="609905" cy="609905"/>
          </a:xfrm>
          <a:prstGeom prst="roundRect">
            <a:avLst>
              <a:gd name="adj" fmla="val 28111"/>
            </a:avLst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981651" y="5836615"/>
            <a:ext cx="267005" cy="267005"/>
          </a:xfrm>
          <a:prstGeom prst="rect">
            <a:avLst/>
          </a:prstGeom>
        </p:spPr>
      </p:pic>
      <p:sp>
        <p:nvSpPr>
          <p:cNvPr id="41" name="Text 30"/>
          <p:cNvSpPr txBox="1"/>
          <p:nvPr/>
        </p:nvSpPr>
        <p:spPr>
          <a:xfrm>
            <a:off x="5609844" y="5633618"/>
            <a:ext cx="58777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Giudizio sul Presidente</a:t>
            </a:r>
            <a:endParaRPr lang="en-US" sz="1300" dirty="0"/>
          </a:p>
        </p:txBody>
      </p:sp>
      <p:sp>
        <p:nvSpPr>
          <p:cNvPr id="42" name="Text 31"/>
          <p:cNvSpPr txBox="1"/>
          <p:nvPr/>
        </p:nvSpPr>
        <p:spPr>
          <a:xfrm>
            <a:off x="5609844" y="5939028"/>
            <a:ext cx="5839358" cy="3721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casi estremi (e mai successi finora!), giudica il Presidente della Repubblica per alto tradimento o attentato alla Costituzione.</a:t>
            </a:r>
            <a:endParaRPr lang="en-US" sz="1000" dirty="0"/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 r:embed="rId10"/>
          <a:srcRect t="-4" b="-4"/>
          <a:stretch>
            <a:fillRect/>
          </a:stretch>
        </p:blipFill>
        <p:spPr>
          <a:xfrm>
            <a:off x="0" y="6743700"/>
            <a:ext cx="4063594" cy="114300"/>
          </a:xfrm>
          <a:prstGeom prst="rect">
            <a:avLst/>
          </a:prstGeom>
        </p:spPr>
      </p:pic>
      <p:pic>
        <p:nvPicPr>
          <p:cNvPr id="44" name="Image 10" descr="preencoded.png"/>
          <p:cNvPicPr>
            <a:picLocks noChangeAspect="1"/>
          </p:cNvPicPr>
          <p:nvPr/>
        </p:nvPicPr>
        <p:blipFill>
          <a:blip r:embed="rId11"/>
          <a:srcRect t="-4" b="-4"/>
          <a:stretch>
            <a:fillRect/>
          </a:stretch>
        </p:blipFill>
        <p:spPr>
          <a:xfrm>
            <a:off x="4063594" y="6743700"/>
            <a:ext cx="4063594" cy="114300"/>
          </a:xfrm>
          <a:prstGeom prst="rect">
            <a:avLst/>
          </a:prstGeom>
        </p:spPr>
      </p:pic>
      <p:pic>
        <p:nvPicPr>
          <p:cNvPr id="45" name="Image 11" descr="preencoded.png"/>
          <p:cNvPicPr>
            <a:picLocks noChangeAspect="1"/>
          </p:cNvPicPr>
          <p:nvPr/>
        </p:nvPicPr>
        <p:blipFill>
          <a:blip r:embed="rId12"/>
          <a:srcRect t="-4" b="-4"/>
          <a:stretch>
            <a:fillRect/>
          </a:stretch>
        </p:blipFill>
        <p:spPr>
          <a:xfrm>
            <a:off x="8128102" y="6743700"/>
            <a:ext cx="4063594" cy="114300"/>
          </a:xfrm>
          <a:prstGeom prst="rect">
            <a:avLst/>
          </a:prstGeom>
        </p:spPr>
      </p:pic>
      <p:sp>
        <p:nvSpPr>
          <p:cNvPr id="46" name="Text 32"/>
          <p:cNvSpPr txBox="1"/>
          <p:nvPr/>
        </p:nvSpPr>
        <p:spPr>
          <a:xfrm>
            <a:off x="11626596" y="6362395"/>
            <a:ext cx="3429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2770</Words>
  <Application>WPS Presentation</Application>
  <PresentationFormat>On-screen Show (16:9)</PresentationFormat>
  <Paragraphs>145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9" baseType="lpstr">
      <vt:lpstr>Arial</vt:lpstr>
      <vt:lpstr>SimSun</vt:lpstr>
      <vt:lpstr>Wingdings</vt:lpstr>
      <vt:lpstr>Montserrat</vt:lpstr>
      <vt:lpstr>Segoe Print</vt:lpstr>
      <vt:lpstr>Montserrat</vt:lpstr>
      <vt:lpstr>Montserrat</vt:lpstr>
      <vt:lpstr>Italiana</vt:lpstr>
      <vt:lpstr>Italiana</vt:lpstr>
      <vt:lpstr>Italiana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maria</cp:lastModifiedBy>
  <cp:revision>2</cp:revision>
  <dcterms:created xsi:type="dcterms:W3CDTF">2026-02-25T19:21:00Z</dcterms:created>
  <dcterms:modified xsi:type="dcterms:W3CDTF">2026-02-25T19:21:31Z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01D1609136C34E4CA65E64FA63663376_13</vt:lpwstr>
  </property>
  <property fmtid="{D5CDD505-2E9C-101B-9397-08002B2CF9AE}" pid="3" name="KSOProductBuildVer">
    <vt:lpwstr>1033-12.2.0.23196</vt:lpwstr>
  </property>
</Properties>
</file>