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35.png"/><Relationship Id="rId7" Type="http://schemas.openxmlformats.org/officeDocument/2006/relationships/image" Target="../media/image34.pn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5" Type="http://schemas.openxmlformats.org/officeDocument/2006/relationships/notesSlide" Target="../notesSlides/notesSlide10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40.png"/><Relationship Id="rId12" Type="http://schemas.openxmlformats.org/officeDocument/2006/relationships/image" Target="../media/image39.png"/><Relationship Id="rId11" Type="http://schemas.openxmlformats.org/officeDocument/2006/relationships/image" Target="../media/image38.png"/><Relationship Id="rId10" Type="http://schemas.openxmlformats.org/officeDocument/2006/relationships/image" Target="../media/image37.png"/><Relationship Id="rId1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1" Type="http://schemas.openxmlformats.org/officeDocument/2006/relationships/notesSlide" Target="../notesSlides/notesSlide9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9029" b="9029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1571854" y="542239"/>
            <a:ext cx="9048902" cy="5774436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2066544" y="1122883"/>
            <a:ext cx="8058607" cy="22677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5400" b="1" kern="0" spc="150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PERCHÉ ABBIAMO BISOGNO DI UN GUARDIANO?</a:t>
            </a:r>
            <a:endParaRPr lang="en-US" sz="5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t="-400" b="-400"/>
          <a:stretch>
            <a:fillRect/>
          </a:stretch>
        </p:blipFill>
        <p:spPr>
          <a:xfrm>
            <a:off x="5524805" y="3624682"/>
            <a:ext cx="1143000" cy="38405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1838858" y="3995928"/>
            <a:ext cx="8513978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i="1" kern="0" spc="38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La risposta sta nella storia più buia del Novecento</a:t>
            </a:r>
            <a:endParaRPr lang="en-US" sz="2100" dirty="0"/>
          </a:p>
        </p:txBody>
      </p:sp>
      <p:sp>
        <p:nvSpPr>
          <p:cNvPr id="10" name="Text 5"/>
          <p:cNvSpPr txBox="1"/>
          <p:nvPr/>
        </p:nvSpPr>
        <p:spPr>
          <a:xfrm>
            <a:off x="2246681" y="4729277"/>
            <a:ext cx="7699248" cy="10104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Per capire PERCHÉ la Corte Costituzionale è così importante, dobbiamo fare un viaggio nel passato e guardare in faccia ciò che è successo quando non c'erano regole capaci di fermare il potere.</a:t>
            </a:r>
            <a:endParaRPr lang="en-US" sz="1600" dirty="0"/>
          </a:p>
        </p:txBody>
      </p:sp>
      <p:sp>
        <p:nvSpPr>
          <p:cNvPr id="11" name="Shape 6"/>
          <p:cNvSpPr/>
          <p:nvPr/>
        </p:nvSpPr>
        <p:spPr>
          <a:xfrm>
            <a:off x="1571854" y="542239"/>
            <a:ext cx="381305" cy="384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2" name="Shape 7"/>
          <p:cNvSpPr/>
          <p:nvPr/>
        </p:nvSpPr>
        <p:spPr>
          <a:xfrm>
            <a:off x="1571854" y="542239"/>
            <a:ext cx="38405" cy="3813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3" name="Shape 8"/>
          <p:cNvSpPr/>
          <p:nvPr/>
        </p:nvSpPr>
        <p:spPr>
          <a:xfrm>
            <a:off x="10239451" y="542239"/>
            <a:ext cx="381305" cy="384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10582351" y="542239"/>
            <a:ext cx="38405" cy="3813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1571854" y="6277356"/>
            <a:ext cx="381305" cy="384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1571854" y="5935370"/>
            <a:ext cx="38405" cy="3813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10239451" y="6277356"/>
            <a:ext cx="381305" cy="384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10582351" y="5935370"/>
            <a:ext cx="38405" cy="3813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4635094" y="629107"/>
            <a:ext cx="2924251" cy="9144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20" name="Text 15"/>
          <p:cNvSpPr txBox="1"/>
          <p:nvPr/>
        </p:nvSpPr>
        <p:spPr>
          <a:xfrm>
            <a:off x="4635094" y="381305"/>
            <a:ext cx="3477463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25" dirty="0">
                <a:solidFill>
                  <a:srgbClr val="9CA3A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Seconda Parte: Le Tragedie del '900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11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11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 rot="21000000">
            <a:off x="2979115" y="1999793"/>
            <a:ext cx="8458200" cy="285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FFFFFF">
                    <a:alpha val="3000"/>
                  </a:srgbClr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MAI PIÙ</a:t>
            </a:r>
            <a:endParaRPr lang="en-US" sz="15000" dirty="0"/>
          </a:p>
        </p:txBody>
      </p:sp>
      <p:sp>
        <p:nvSpPr>
          <p:cNvPr id="5" name="Shape 3"/>
          <p:cNvSpPr/>
          <p:nvPr/>
        </p:nvSpPr>
        <p:spPr>
          <a:xfrm>
            <a:off x="571500" y="1438351"/>
            <a:ext cx="11048695" cy="19202"/>
          </a:xfrm>
          <a:prstGeom prst="rect">
            <a:avLst/>
          </a:prstGeom>
          <a:solidFill>
            <a:srgbClr val="374151"/>
          </a:solidFill>
          <a:ln w="12700">
            <a:solidFill>
              <a:srgbClr val="374151">
                <a:alpha val="0"/>
              </a:srgbClr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571500" y="381305"/>
            <a:ext cx="7868412" cy="914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3F4F6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I NUMERI CHE NON DOBBIAMO DIMENTICARE</a:t>
            </a:r>
            <a:endParaRPr lang="en-US" sz="3600" dirty="0"/>
          </a:p>
        </p:txBody>
      </p:sp>
      <p:sp>
        <p:nvSpPr>
          <p:cNvPr id="7" name="Text 5"/>
          <p:cNvSpPr txBox="1"/>
          <p:nvPr/>
        </p:nvSpPr>
        <p:spPr>
          <a:xfrm>
            <a:off x="8266176" y="724205"/>
            <a:ext cx="3439058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kern="0" spc="150" dirty="0">
                <a:solidFill>
                  <a:srgbClr val="EF4444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IL BILANCIO DI MEZZO SECOLO DI ORRORI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71500" y="1742846"/>
            <a:ext cx="3562502" cy="2133295"/>
          </a:xfrm>
          <a:prstGeom prst="roundRect">
            <a:avLst>
              <a:gd name="adj" fmla="val 1531"/>
            </a:avLst>
          </a:prstGeom>
          <a:solidFill>
            <a:srgbClr val="1F2937"/>
          </a:solidFill>
          <a:ln w="12700">
            <a:solidFill>
              <a:srgbClr val="374151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71500" y="1742846"/>
            <a:ext cx="3562502" cy="38405"/>
          </a:xfrm>
          <a:prstGeom prst="roundRect">
            <a:avLst>
              <a:gd name="adj" fmla="val 85034"/>
            </a:avLst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178101" y="1971446"/>
            <a:ext cx="342900" cy="342900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1294790" y="2409444"/>
            <a:ext cx="2114093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F4444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20 MLN</a:t>
            </a:r>
            <a:endParaRPr lang="en-US" sz="4200" dirty="0"/>
          </a:p>
        </p:txBody>
      </p:sp>
      <p:sp>
        <p:nvSpPr>
          <p:cNvPr id="12" name="Text 9"/>
          <p:cNvSpPr txBox="1"/>
          <p:nvPr/>
        </p:nvSpPr>
        <p:spPr>
          <a:xfrm>
            <a:off x="1242670" y="2991002"/>
            <a:ext cx="222199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kern="0" spc="75" dirty="0">
                <a:solidFill>
                  <a:srgbClr val="D1D5DB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Prima Guerra Mondiale</a:t>
            </a:r>
            <a:endParaRPr lang="en-US" sz="1300" dirty="0"/>
          </a:p>
        </p:txBody>
      </p:sp>
      <p:sp>
        <p:nvSpPr>
          <p:cNvPr id="13" name="Text 10"/>
          <p:cNvSpPr txBox="1"/>
          <p:nvPr/>
        </p:nvSpPr>
        <p:spPr>
          <a:xfrm>
            <a:off x="1548079" y="3295498"/>
            <a:ext cx="1604772" cy="3813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(1914-1918)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Morti tra militari e civili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317797" y="1742846"/>
            <a:ext cx="3562502" cy="2133295"/>
          </a:xfrm>
          <a:prstGeom prst="roundRect">
            <a:avLst>
              <a:gd name="adj" fmla="val 1531"/>
            </a:avLst>
          </a:prstGeom>
          <a:solidFill>
            <a:srgbClr val="1F2937"/>
          </a:solidFill>
          <a:ln w="12700">
            <a:solidFill>
              <a:srgbClr val="374151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317797" y="1742846"/>
            <a:ext cx="3562502" cy="38405"/>
          </a:xfrm>
          <a:prstGeom prst="roundRect">
            <a:avLst>
              <a:gd name="adj" fmla="val 85034"/>
            </a:avLst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24398" y="1971446"/>
            <a:ext cx="342900" cy="342900"/>
          </a:xfrm>
          <a:prstGeom prst="rect">
            <a:avLst/>
          </a:prstGeom>
        </p:spPr>
      </p:pic>
      <p:sp>
        <p:nvSpPr>
          <p:cNvPr id="17" name="Text 13"/>
          <p:cNvSpPr txBox="1"/>
          <p:nvPr/>
        </p:nvSpPr>
        <p:spPr>
          <a:xfrm>
            <a:off x="4518965" y="2409444"/>
            <a:ext cx="3161081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F4444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70-85 MLN</a:t>
            </a:r>
            <a:endParaRPr lang="en-US" sz="4200" dirty="0"/>
          </a:p>
        </p:txBody>
      </p:sp>
      <p:sp>
        <p:nvSpPr>
          <p:cNvPr id="18" name="Text 14"/>
          <p:cNvSpPr txBox="1"/>
          <p:nvPr/>
        </p:nvSpPr>
        <p:spPr>
          <a:xfrm>
            <a:off x="4868266" y="2991002"/>
            <a:ext cx="2459736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kern="0" spc="75" dirty="0">
                <a:solidFill>
                  <a:srgbClr val="D1D5DB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Seconda Guerra Mondiale</a:t>
            </a:r>
            <a:endParaRPr lang="en-US" sz="1300" dirty="0"/>
          </a:p>
        </p:txBody>
      </p:sp>
      <p:sp>
        <p:nvSpPr>
          <p:cNvPr id="19" name="Text 15"/>
          <p:cNvSpPr txBox="1"/>
          <p:nvPr/>
        </p:nvSpPr>
        <p:spPr>
          <a:xfrm>
            <a:off x="4848149" y="3295498"/>
            <a:ext cx="2496312" cy="3813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(1939-1945)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Il conflitto più sanguinoso della storia</a:t>
            </a:r>
            <a:endParaRPr lang="en-US" sz="1000" dirty="0"/>
          </a:p>
        </p:txBody>
      </p:sp>
      <p:sp>
        <p:nvSpPr>
          <p:cNvPr id="20" name="Shape 16"/>
          <p:cNvSpPr/>
          <p:nvPr/>
        </p:nvSpPr>
        <p:spPr>
          <a:xfrm>
            <a:off x="8064094" y="1742846"/>
            <a:ext cx="3562502" cy="2133295"/>
          </a:xfrm>
          <a:prstGeom prst="roundRect">
            <a:avLst>
              <a:gd name="adj" fmla="val 1531"/>
            </a:avLst>
          </a:prstGeom>
          <a:solidFill>
            <a:srgbClr val="1F2937"/>
          </a:solidFill>
          <a:ln w="12700">
            <a:solidFill>
              <a:srgbClr val="374151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8064094" y="1742846"/>
            <a:ext cx="3562502" cy="38405"/>
          </a:xfrm>
          <a:prstGeom prst="roundRect">
            <a:avLst>
              <a:gd name="adj" fmla="val 85034"/>
            </a:avLst>
          </a:prstGeom>
          <a:solidFill>
            <a:srgbClr val="7F1D1D"/>
          </a:solidFill>
          <a:ln w="12700">
            <a:solidFill>
              <a:srgbClr val="7F1D1D">
                <a:alpha val="0"/>
              </a:srgbClr>
            </a:solidFill>
            <a:prstDash val="solid"/>
          </a:ln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670694" y="1971446"/>
            <a:ext cx="342900" cy="342900"/>
          </a:xfrm>
          <a:prstGeom prst="rect">
            <a:avLst/>
          </a:prstGeom>
        </p:spPr>
      </p:pic>
      <p:sp>
        <p:nvSpPr>
          <p:cNvPr id="23" name="Text 18"/>
          <p:cNvSpPr txBox="1"/>
          <p:nvPr/>
        </p:nvSpPr>
        <p:spPr>
          <a:xfrm>
            <a:off x="8965692" y="2409444"/>
            <a:ext cx="1761134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F4444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6 MLN</a:t>
            </a:r>
            <a:endParaRPr lang="en-US" sz="4200" dirty="0"/>
          </a:p>
        </p:txBody>
      </p:sp>
      <p:sp>
        <p:nvSpPr>
          <p:cNvPr id="24" name="Text 19"/>
          <p:cNvSpPr txBox="1"/>
          <p:nvPr/>
        </p:nvSpPr>
        <p:spPr>
          <a:xfrm>
            <a:off x="9068105" y="2991002"/>
            <a:ext cx="1553566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kern="0" spc="75" dirty="0">
                <a:solidFill>
                  <a:srgbClr val="D1D5DB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Ebrei Sterminati</a:t>
            </a:r>
            <a:endParaRPr lang="en-US" sz="1300" dirty="0"/>
          </a:p>
        </p:txBody>
      </p:sp>
      <p:sp>
        <p:nvSpPr>
          <p:cNvPr id="25" name="Text 20"/>
          <p:cNvSpPr txBox="1"/>
          <p:nvPr/>
        </p:nvSpPr>
        <p:spPr>
          <a:xfrm>
            <a:off x="8384134" y="3295498"/>
            <a:ext cx="2924251" cy="3813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Vittime della Shoah nei campi di concentramento</a:t>
            </a:r>
            <a:endParaRPr lang="en-US" sz="1000" dirty="0"/>
          </a:p>
        </p:txBody>
      </p:sp>
      <p:sp>
        <p:nvSpPr>
          <p:cNvPr id="26" name="Shape 21"/>
          <p:cNvSpPr/>
          <p:nvPr/>
        </p:nvSpPr>
        <p:spPr>
          <a:xfrm>
            <a:off x="571500" y="4059022"/>
            <a:ext cx="3562502" cy="2133295"/>
          </a:xfrm>
          <a:prstGeom prst="roundRect">
            <a:avLst>
              <a:gd name="adj" fmla="val 1531"/>
            </a:avLst>
          </a:prstGeom>
          <a:solidFill>
            <a:srgbClr val="1F2937"/>
          </a:solidFill>
          <a:ln w="12700">
            <a:solidFill>
              <a:srgbClr val="374151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7" name="Shape 22"/>
          <p:cNvSpPr/>
          <p:nvPr/>
        </p:nvSpPr>
        <p:spPr>
          <a:xfrm>
            <a:off x="571500" y="4059022"/>
            <a:ext cx="3562502" cy="38405"/>
          </a:xfrm>
          <a:prstGeom prst="roundRect">
            <a:avLst>
              <a:gd name="adj" fmla="val 85034"/>
            </a:avLst>
          </a:prstGeom>
          <a:solidFill>
            <a:srgbClr val="EA580C"/>
          </a:solidFill>
          <a:ln w="12700">
            <a:solidFill>
              <a:srgbClr val="EA580C">
                <a:alpha val="0"/>
              </a:srgbClr>
            </a:solidFill>
            <a:prstDash val="solid"/>
          </a:ln>
        </p:spPr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178101" y="4287622"/>
            <a:ext cx="342900" cy="342900"/>
          </a:xfrm>
          <a:prstGeom prst="rect">
            <a:avLst/>
          </a:prstGeom>
        </p:spPr>
      </p:pic>
      <p:sp>
        <p:nvSpPr>
          <p:cNvPr id="29" name="Text 23"/>
          <p:cNvSpPr txBox="1"/>
          <p:nvPr/>
        </p:nvSpPr>
        <p:spPr>
          <a:xfrm>
            <a:off x="1121054" y="4726534"/>
            <a:ext cx="2458822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F4444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140.000</a:t>
            </a:r>
            <a:endParaRPr lang="en-US" sz="4200" dirty="0"/>
          </a:p>
        </p:txBody>
      </p:sp>
      <p:sp>
        <p:nvSpPr>
          <p:cNvPr id="30" name="Text 24"/>
          <p:cNvSpPr txBox="1"/>
          <p:nvPr/>
        </p:nvSpPr>
        <p:spPr>
          <a:xfrm>
            <a:off x="1410919" y="5307178"/>
            <a:ext cx="1881835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kern="0" spc="75" dirty="0">
                <a:solidFill>
                  <a:srgbClr val="D1D5DB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Vittime a Hiroshima</a:t>
            </a:r>
            <a:endParaRPr lang="en-US" sz="1300" dirty="0"/>
          </a:p>
        </p:txBody>
      </p:sp>
      <p:sp>
        <p:nvSpPr>
          <p:cNvPr id="31" name="Text 25"/>
          <p:cNvSpPr txBox="1"/>
          <p:nvPr/>
        </p:nvSpPr>
        <p:spPr>
          <a:xfrm>
            <a:off x="891540" y="5611673"/>
            <a:ext cx="2924251" cy="3813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Morti immediate e nei mesi successivi alla bomba</a:t>
            </a:r>
            <a:endParaRPr lang="en-US" sz="1000" dirty="0"/>
          </a:p>
        </p:txBody>
      </p:sp>
      <p:sp>
        <p:nvSpPr>
          <p:cNvPr id="32" name="Shape 26"/>
          <p:cNvSpPr/>
          <p:nvPr/>
        </p:nvSpPr>
        <p:spPr>
          <a:xfrm>
            <a:off x="4317797" y="4059022"/>
            <a:ext cx="3562502" cy="2133295"/>
          </a:xfrm>
          <a:prstGeom prst="roundRect">
            <a:avLst>
              <a:gd name="adj" fmla="val 1531"/>
            </a:avLst>
          </a:prstGeom>
          <a:solidFill>
            <a:srgbClr val="1F2937"/>
          </a:solidFill>
          <a:ln w="12700">
            <a:solidFill>
              <a:srgbClr val="374151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33" name="Shape 27"/>
          <p:cNvSpPr/>
          <p:nvPr/>
        </p:nvSpPr>
        <p:spPr>
          <a:xfrm>
            <a:off x="4317797" y="4059022"/>
            <a:ext cx="3562502" cy="38405"/>
          </a:xfrm>
          <a:prstGeom prst="roundRect">
            <a:avLst>
              <a:gd name="adj" fmla="val 85034"/>
            </a:avLst>
          </a:prstGeom>
          <a:solidFill>
            <a:srgbClr val="D97706"/>
          </a:solidFill>
          <a:ln w="12700">
            <a:solidFill>
              <a:srgbClr val="D97706">
                <a:alpha val="0"/>
              </a:srgbClr>
            </a:solidFill>
            <a:prstDash val="solid"/>
          </a:ln>
        </p:spPr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5"/>
          <a:srcRect l="-607" r="-607"/>
          <a:stretch>
            <a:fillRect/>
          </a:stretch>
        </p:blipFill>
        <p:spPr>
          <a:xfrm>
            <a:off x="5900623" y="4287622"/>
            <a:ext cx="390449" cy="342900"/>
          </a:xfrm>
          <a:prstGeom prst="rect">
            <a:avLst/>
          </a:prstGeom>
        </p:spPr>
      </p:pic>
      <p:sp>
        <p:nvSpPr>
          <p:cNvPr id="35" name="Text 28"/>
          <p:cNvSpPr txBox="1"/>
          <p:nvPr/>
        </p:nvSpPr>
        <p:spPr>
          <a:xfrm>
            <a:off x="5040173" y="4726534"/>
            <a:ext cx="2112264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3F4F6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55 MLN</a:t>
            </a:r>
            <a:endParaRPr lang="en-US" sz="4200" dirty="0"/>
          </a:p>
        </p:txBody>
      </p:sp>
      <p:sp>
        <p:nvSpPr>
          <p:cNvPr id="36" name="Text 29"/>
          <p:cNvSpPr txBox="1"/>
          <p:nvPr/>
        </p:nvSpPr>
        <p:spPr>
          <a:xfrm>
            <a:off x="5190134" y="5307178"/>
            <a:ext cx="1814170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kern="0" spc="75" dirty="0">
                <a:solidFill>
                  <a:srgbClr val="D1D5DB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Sfollati e Rifugiati</a:t>
            </a:r>
            <a:endParaRPr lang="en-US" sz="1300" dirty="0"/>
          </a:p>
        </p:txBody>
      </p:sp>
      <p:sp>
        <p:nvSpPr>
          <p:cNvPr id="37" name="Text 30"/>
          <p:cNvSpPr txBox="1"/>
          <p:nvPr/>
        </p:nvSpPr>
        <p:spPr>
          <a:xfrm>
            <a:off x="4637837" y="5611673"/>
            <a:ext cx="2924251" cy="3813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Persone senza casa in Europa alla fine della guerra</a:t>
            </a:r>
            <a:endParaRPr lang="en-US" sz="1000" dirty="0"/>
          </a:p>
        </p:txBody>
      </p:sp>
      <p:sp>
        <p:nvSpPr>
          <p:cNvPr id="38" name="Shape 31"/>
          <p:cNvSpPr/>
          <p:nvPr/>
        </p:nvSpPr>
        <p:spPr>
          <a:xfrm>
            <a:off x="8064094" y="4059022"/>
            <a:ext cx="3562502" cy="2133295"/>
          </a:xfrm>
          <a:prstGeom prst="roundRect">
            <a:avLst>
              <a:gd name="adj" fmla="val 1531"/>
            </a:avLst>
          </a:prstGeom>
          <a:solidFill>
            <a:srgbClr val="1F2937"/>
          </a:solidFill>
          <a:ln w="12700">
            <a:solidFill>
              <a:srgbClr val="374151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39" name="Shape 32"/>
          <p:cNvSpPr/>
          <p:nvPr/>
        </p:nvSpPr>
        <p:spPr>
          <a:xfrm>
            <a:off x="8064094" y="4059022"/>
            <a:ext cx="3562502" cy="38405"/>
          </a:xfrm>
          <a:prstGeom prst="roundRect">
            <a:avLst>
              <a:gd name="adj" fmla="val 85034"/>
            </a:avLst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pic>
        <p:nvPicPr>
          <p:cNvPr id="40" name="Image 5" descr="preencoded.png"/>
          <p:cNvPicPr>
            <a:picLocks noChangeAspect="1"/>
          </p:cNvPicPr>
          <p:nvPr/>
        </p:nvPicPr>
        <p:blipFill>
          <a:blip r:embed="rId6"/>
          <a:srcRect l="-27" r="-27"/>
          <a:stretch>
            <a:fillRect/>
          </a:stretch>
        </p:blipFill>
        <p:spPr>
          <a:xfrm>
            <a:off x="9627718" y="4287622"/>
            <a:ext cx="428854" cy="342900"/>
          </a:xfrm>
          <a:prstGeom prst="rect">
            <a:avLst/>
          </a:prstGeom>
        </p:spPr>
      </p:pic>
      <p:sp>
        <p:nvSpPr>
          <p:cNvPr id="41" name="Text 33"/>
          <p:cNvSpPr txBox="1"/>
          <p:nvPr/>
        </p:nvSpPr>
        <p:spPr>
          <a:xfrm>
            <a:off x="8792870" y="4726534"/>
            <a:ext cx="2101291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3F4F6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1.000+</a:t>
            </a:r>
            <a:endParaRPr lang="en-US" sz="4200" dirty="0"/>
          </a:p>
        </p:txBody>
      </p:sp>
      <p:sp>
        <p:nvSpPr>
          <p:cNvPr id="42" name="Text 34"/>
          <p:cNvSpPr txBox="1"/>
          <p:nvPr/>
        </p:nvSpPr>
        <p:spPr>
          <a:xfrm>
            <a:off x="9117482" y="5307178"/>
            <a:ext cx="1451153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kern="0" spc="75" dirty="0">
                <a:solidFill>
                  <a:srgbClr val="D1D5DB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Città Devastate</a:t>
            </a:r>
            <a:endParaRPr lang="en-US" sz="1300" dirty="0"/>
          </a:p>
        </p:txBody>
      </p:sp>
      <p:sp>
        <p:nvSpPr>
          <p:cNvPr id="43" name="Text 35"/>
          <p:cNvSpPr txBox="1"/>
          <p:nvPr/>
        </p:nvSpPr>
        <p:spPr>
          <a:xfrm>
            <a:off x="8384134" y="5611673"/>
            <a:ext cx="2924251" cy="3813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Centri urbani rasi al suolo dai bombardamenti</a:t>
            </a:r>
            <a:endParaRPr lang="en-US" sz="1000" dirty="0"/>
          </a:p>
        </p:txBody>
      </p:sp>
      <p:sp>
        <p:nvSpPr>
          <p:cNvPr id="44" name="Shape 36"/>
          <p:cNvSpPr/>
          <p:nvPr/>
        </p:nvSpPr>
        <p:spPr>
          <a:xfrm>
            <a:off x="571500" y="6376111"/>
            <a:ext cx="11048695" cy="952805"/>
          </a:xfrm>
          <a:prstGeom prst="roundRect">
            <a:avLst>
              <a:gd name="adj" fmla="val 7678"/>
            </a:avLst>
          </a:prstGeom>
          <a:solidFill>
            <a:srgbClr val="064E3B"/>
          </a:solidFill>
          <a:ln w="25400">
            <a:solidFill>
              <a:srgbClr val="059669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45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72007" y="6622999"/>
            <a:ext cx="571500" cy="457200"/>
          </a:xfrm>
          <a:prstGeom prst="rect">
            <a:avLst/>
          </a:prstGeom>
        </p:spPr>
      </p:pic>
      <p:sp>
        <p:nvSpPr>
          <p:cNvPr id="46" name="Text 37"/>
          <p:cNvSpPr txBox="1"/>
          <p:nvPr/>
        </p:nvSpPr>
        <p:spPr>
          <a:xfrm>
            <a:off x="1676095" y="6394399"/>
            <a:ext cx="5468112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LA RISPOSTA DELL'UMANITÀ (1948)</a:t>
            </a:r>
            <a:endParaRPr lang="en-US" sz="2100" dirty="0"/>
          </a:p>
        </p:txBody>
      </p:sp>
      <p:sp>
        <p:nvSpPr>
          <p:cNvPr id="47" name="Text 38"/>
          <p:cNvSpPr txBox="1"/>
          <p:nvPr/>
        </p:nvSpPr>
        <p:spPr>
          <a:xfrm>
            <a:off x="1695298" y="6794906"/>
            <a:ext cx="5429707" cy="5148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D1FAE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Per impedire che accadesse di nuovo, il mondo ha creato nuove regole.</a:t>
            </a:r>
            <a:endParaRPr lang="en-US" sz="1300" dirty="0"/>
          </a:p>
        </p:txBody>
      </p:sp>
      <p:pic>
        <p:nvPicPr>
          <p:cNvPr id="48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2028" y="6518758"/>
            <a:ext cx="895198" cy="666598"/>
          </a:xfrm>
          <a:prstGeom prst="rect">
            <a:avLst/>
          </a:prstGeom>
        </p:spPr>
      </p:pic>
      <p:sp>
        <p:nvSpPr>
          <p:cNvPr id="49" name="Text 39"/>
          <p:cNvSpPr/>
          <p:nvPr/>
        </p:nvSpPr>
        <p:spPr>
          <a:xfrm>
            <a:off x="7530084" y="6518758"/>
            <a:ext cx="448056" cy="66751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ONU</a:t>
            </a:r>
            <a:endParaRPr lang="en-US" sz="1200" dirty="0"/>
          </a:p>
        </p:txBody>
      </p:sp>
      <p:pic>
        <p:nvPicPr>
          <p:cNvPr id="50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281367" y="6775704"/>
            <a:ext cx="152705" cy="152705"/>
          </a:xfrm>
          <a:prstGeom prst="rect">
            <a:avLst/>
          </a:prstGeom>
        </p:spPr>
      </p:pic>
      <p:pic>
        <p:nvPicPr>
          <p:cNvPr id="5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5592" y="6518758"/>
            <a:ext cx="1276502" cy="666598"/>
          </a:xfrm>
          <a:prstGeom prst="rect">
            <a:avLst/>
          </a:prstGeom>
        </p:spPr>
      </p:pic>
      <p:sp>
        <p:nvSpPr>
          <p:cNvPr id="52" name="Text 40"/>
          <p:cNvSpPr/>
          <p:nvPr/>
        </p:nvSpPr>
        <p:spPr>
          <a:xfrm>
            <a:off x="8770925" y="6518758"/>
            <a:ext cx="671170" cy="66751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Diritti Umani</a:t>
            </a:r>
            <a:endParaRPr lang="en-US" sz="1200" dirty="0"/>
          </a:p>
        </p:txBody>
      </p:sp>
      <p:pic>
        <p:nvPicPr>
          <p:cNvPr id="53" name="Image 10" descr="preencoded.png"/>
          <p:cNvPicPr>
            <a:picLocks noChangeAspect="1"/>
          </p:cNvPicPr>
          <p:nvPr/>
        </p:nvPicPr>
        <p:blipFill>
          <a:blip r:embed="rId11"/>
          <a:srcRect l="-33" r="-33"/>
          <a:stretch>
            <a:fillRect/>
          </a:stretch>
        </p:blipFill>
        <p:spPr>
          <a:xfrm>
            <a:off x="8364931" y="6775704"/>
            <a:ext cx="171907" cy="152705"/>
          </a:xfrm>
          <a:prstGeom prst="rect">
            <a:avLst/>
          </a:prstGeom>
        </p:spPr>
      </p:pic>
      <p:pic>
        <p:nvPicPr>
          <p:cNvPr id="54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26803" y="6518758"/>
            <a:ext cx="1600200" cy="666598"/>
          </a:xfrm>
          <a:prstGeom prst="rect">
            <a:avLst/>
          </a:prstGeom>
        </p:spPr>
      </p:pic>
      <p:sp>
        <p:nvSpPr>
          <p:cNvPr id="55" name="Text 41"/>
          <p:cNvSpPr/>
          <p:nvPr/>
        </p:nvSpPr>
        <p:spPr>
          <a:xfrm>
            <a:off x="10429646" y="6518758"/>
            <a:ext cx="797357" cy="66751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30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Corti Costituzionali</a:t>
            </a:r>
            <a:endParaRPr lang="en-US" sz="1200" dirty="0"/>
          </a:p>
        </p:txBody>
      </p:sp>
      <p:pic>
        <p:nvPicPr>
          <p:cNvPr id="56" name="Image 12" descr="preencoded.png"/>
          <p:cNvPicPr>
            <a:picLocks noChangeAspect="1"/>
          </p:cNvPicPr>
          <p:nvPr/>
        </p:nvPicPr>
        <p:blipFill>
          <a:blip r:embed="rId13"/>
          <a:srcRect t="-180" b="-180"/>
          <a:stretch>
            <a:fillRect/>
          </a:stretch>
        </p:blipFill>
        <p:spPr>
          <a:xfrm>
            <a:off x="9827057" y="6775704"/>
            <a:ext cx="19019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16738" r="16738"/>
          <a:stretch>
            <a:fillRect/>
          </a:stretch>
        </p:blipFill>
        <p:spPr>
          <a:xfrm>
            <a:off x="0" y="0"/>
            <a:ext cx="609630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6096305" cy="6858000"/>
          </a:xfrm>
          <a:prstGeom prst="rect">
            <a:avLst/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096305" y="0"/>
            <a:ext cx="6096305" cy="6858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7" name="Shape 4"/>
          <p:cNvSpPr/>
          <p:nvPr/>
        </p:nvSpPr>
        <p:spPr>
          <a:xfrm>
            <a:off x="6096305" y="0"/>
            <a:ext cx="38405" cy="6858000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705295" y="1218895"/>
            <a:ext cx="4914900" cy="19202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6705295" y="476402"/>
            <a:ext cx="5086807" cy="5532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LA GRANDE GUERRA</a:t>
            </a:r>
            <a:endParaRPr lang="en-US" sz="3900" dirty="0"/>
          </a:p>
        </p:txBody>
      </p:sp>
      <p:sp>
        <p:nvSpPr>
          <p:cNvPr id="10" name="Text 7"/>
          <p:cNvSpPr txBox="1"/>
          <p:nvPr/>
        </p:nvSpPr>
        <p:spPr>
          <a:xfrm>
            <a:off x="6705295" y="1325880"/>
            <a:ext cx="502920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kern="0" spc="75" dirty="0">
                <a:solidFill>
                  <a:srgbClr val="B91C1C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20 MILIONI DI MORTI</a:t>
            </a:r>
            <a:endParaRPr lang="en-US" sz="1800" dirty="0"/>
          </a:p>
        </p:txBody>
      </p:sp>
      <p:sp>
        <p:nvSpPr>
          <p:cNvPr id="11" name="Text 8"/>
          <p:cNvSpPr txBox="1"/>
          <p:nvPr/>
        </p:nvSpPr>
        <p:spPr>
          <a:xfrm>
            <a:off x="6943954" y="1954987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La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prima guerra su scala mondiale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che ha coinvolto nazioni di tutti i continenti.</a:t>
            </a:r>
            <a:endParaRPr lang="en-US" sz="1500" dirty="0"/>
          </a:p>
        </p:txBody>
      </p:sp>
      <p:sp>
        <p:nvSpPr>
          <p:cNvPr id="12" name="Text 9"/>
          <p:cNvSpPr txBox="1"/>
          <p:nvPr/>
        </p:nvSpPr>
        <p:spPr>
          <a:xfrm>
            <a:off x="6943954" y="2697480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Per la prima volta nella storia: uso di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gas tossici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, bombardamenti aerei e carri armati.</a:t>
            </a:r>
            <a:endParaRPr lang="en-US" sz="1500" dirty="0"/>
          </a:p>
        </p:txBody>
      </p:sp>
      <p:sp>
        <p:nvSpPr>
          <p:cNvPr id="13" name="Text 10"/>
          <p:cNvSpPr txBox="1"/>
          <p:nvPr/>
        </p:nvSpPr>
        <p:spPr>
          <a:xfrm>
            <a:off x="6943954" y="3440887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La terribile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vita di trincea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soldati costretti a vivere per mesi nel fango, al freddo e tra le malattie.</a:t>
            </a:r>
            <a:endParaRPr lang="en-US" sz="1500" dirty="0"/>
          </a:p>
        </p:txBody>
      </p:sp>
      <p:sp>
        <p:nvSpPr>
          <p:cNvPr id="14" name="Text 11"/>
          <p:cNvSpPr txBox="1"/>
          <p:nvPr/>
        </p:nvSpPr>
        <p:spPr>
          <a:xfrm>
            <a:off x="6943954" y="4183380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Un bilancio tragico: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20 milioni di morti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e 21 milioni di feriti.</a:t>
            </a:r>
            <a:endParaRPr lang="en-US" sz="1500" dirty="0"/>
          </a:p>
        </p:txBody>
      </p:sp>
      <p:sp>
        <p:nvSpPr>
          <p:cNvPr id="15" name="Text 12"/>
          <p:cNvSpPr txBox="1"/>
          <p:nvPr/>
        </p:nvSpPr>
        <p:spPr>
          <a:xfrm>
            <a:off x="6943954" y="4926787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Chiamata "La guerra per finire tutte le guerre" — ma purtroppo non fu così.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6705295" y="5743346"/>
            <a:ext cx="4914900" cy="638251"/>
          </a:xfrm>
          <a:prstGeom prst="rect">
            <a:avLst/>
          </a:prstGeom>
          <a:solidFill>
            <a:srgbClr val="FFFFFF">
              <a:alpha val="5000"/>
            </a:srgbClr>
          </a:solidFill>
        </p:spPr>
      </p:sp>
      <p:sp>
        <p:nvSpPr>
          <p:cNvPr id="17" name="Shape 14"/>
          <p:cNvSpPr/>
          <p:nvPr/>
        </p:nvSpPr>
        <p:spPr>
          <a:xfrm>
            <a:off x="6705295" y="5743346"/>
            <a:ext cx="28346" cy="638251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>
                <a:alpha val="0"/>
              </a:srgbClr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924751" y="5934456"/>
            <a:ext cx="5191963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"Non c'è gloria nella trincea, solo fango e paura."</a:t>
            </a:r>
            <a:endParaRPr lang="en-US" sz="1300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07" y="286207"/>
            <a:ext cx="1047902" cy="381305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286207" y="286207"/>
            <a:ext cx="1047902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1914-1918</a:t>
            </a:r>
            <a:endParaRPr lang="en-US" sz="1500" dirty="0"/>
          </a:p>
        </p:txBody>
      </p:sp>
      <p:sp>
        <p:nvSpPr>
          <p:cNvPr id="21" name="Shape 17"/>
          <p:cNvSpPr/>
          <p:nvPr/>
        </p:nvSpPr>
        <p:spPr>
          <a:xfrm>
            <a:off x="190195" y="6400800"/>
            <a:ext cx="3438144" cy="267005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8"/>
          <p:cNvSpPr txBox="1"/>
          <p:nvPr/>
        </p:nvSpPr>
        <p:spPr>
          <a:xfrm>
            <a:off x="286207" y="6448349"/>
            <a:ext cx="3849624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60000"/>
                  </a:srgbClr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Soldati italiani in trincea durante la Prima Guerra Mondiale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553" r="5553"/>
          <a:stretch>
            <a:fillRect/>
          </a:stretch>
        </p:blipFill>
        <p:spPr>
          <a:xfrm>
            <a:off x="0" y="0"/>
            <a:ext cx="609630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6096305" cy="6858000"/>
          </a:xfrm>
          <a:prstGeom prst="rect">
            <a:avLst/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096305" y="0"/>
            <a:ext cx="6096305" cy="6858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7" name="Shape 4"/>
          <p:cNvSpPr/>
          <p:nvPr/>
        </p:nvSpPr>
        <p:spPr>
          <a:xfrm>
            <a:off x="6096305" y="0"/>
            <a:ext cx="38405" cy="6858000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705295" y="1028700"/>
            <a:ext cx="4914900" cy="19202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6705295" y="381305"/>
            <a:ext cx="5106010" cy="5056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DOPO LA GUERRA</a:t>
            </a:r>
            <a:endParaRPr lang="en-US" sz="3600" dirty="0"/>
          </a:p>
        </p:txBody>
      </p:sp>
      <p:sp>
        <p:nvSpPr>
          <p:cNvPr id="10" name="Text 7"/>
          <p:cNvSpPr txBox="1"/>
          <p:nvPr/>
        </p:nvSpPr>
        <p:spPr>
          <a:xfrm>
            <a:off x="6705295" y="1141171"/>
            <a:ext cx="502920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kern="0" spc="75" dirty="0">
                <a:solidFill>
                  <a:srgbClr val="B91C1C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NASCE IL PERICOLO DEI DITTATORI</a:t>
            </a:r>
            <a:endParaRPr lang="en-US" sz="1800" dirty="0"/>
          </a:p>
        </p:txBody>
      </p:sp>
      <p:sp>
        <p:nvSpPr>
          <p:cNvPr id="11" name="Text 8"/>
          <p:cNvSpPr txBox="1"/>
          <p:nvPr/>
        </p:nvSpPr>
        <p:spPr>
          <a:xfrm>
            <a:off x="6943954" y="1721815"/>
            <a:ext cx="4753051" cy="5148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Povertà e rabbia dopo la Grande Guerra favoriscono l'ascesa dei totalitarismi.</a:t>
            </a:r>
            <a:endParaRPr lang="en-US" sz="1400" dirty="0"/>
          </a:p>
        </p:txBody>
      </p:sp>
      <p:sp>
        <p:nvSpPr>
          <p:cNvPr id="12" name="Text 9"/>
          <p:cNvSpPr txBox="1"/>
          <p:nvPr/>
        </p:nvSpPr>
        <p:spPr>
          <a:xfrm>
            <a:off x="6943954" y="2371954"/>
            <a:ext cx="4753051" cy="5148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Italia (1922):</a:t>
            </a:r>
            <a:r>
              <a:rPr lang="en-US" sz="14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Mussolini</a:t>
            </a: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prende il potere e fonda il Fascismo.</a:t>
            </a:r>
            <a:endParaRPr lang="en-US" sz="1400" dirty="0"/>
          </a:p>
        </p:txBody>
      </p:sp>
      <p:sp>
        <p:nvSpPr>
          <p:cNvPr id="13" name="Text 10"/>
          <p:cNvSpPr txBox="1"/>
          <p:nvPr/>
        </p:nvSpPr>
        <p:spPr>
          <a:xfrm>
            <a:off x="6943954" y="3021178"/>
            <a:ext cx="4753051" cy="5148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Germania (1933):</a:t>
            </a:r>
            <a:r>
              <a:rPr lang="en-US" sz="14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Hitler</a:t>
            </a: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diventa cancelliere e nasce il Nazismo.</a:t>
            </a:r>
            <a:endParaRPr lang="en-US" sz="1400" dirty="0"/>
          </a:p>
        </p:txBody>
      </p:sp>
      <p:sp>
        <p:nvSpPr>
          <p:cNvPr id="14" name="Text 11"/>
          <p:cNvSpPr txBox="1"/>
          <p:nvPr/>
        </p:nvSpPr>
        <p:spPr>
          <a:xfrm>
            <a:off x="6943954" y="3670402"/>
            <a:ext cx="4753051" cy="5148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Le dittature eliminano la libertà di stampa, i partiti di opposizione e i </a:t>
            </a:r>
            <a:r>
              <a:rPr lang="en-US" sz="14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diritti civili</a:t>
            </a: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</a:t>
            </a:r>
            <a:endParaRPr lang="en-US" sz="1400" dirty="0"/>
          </a:p>
        </p:txBody>
      </p:sp>
      <p:sp>
        <p:nvSpPr>
          <p:cNvPr id="15" name="Text 12"/>
          <p:cNvSpPr txBox="1"/>
          <p:nvPr/>
        </p:nvSpPr>
        <p:spPr>
          <a:xfrm>
            <a:off x="6943954" y="4319626"/>
            <a:ext cx="4753051" cy="762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Come fu possibile? Sfruttando leggi </a:t>
            </a:r>
            <a:r>
              <a:rPr lang="en-US" sz="1400" b="1" dirty="0">
                <a:solidFill>
                  <a:srgbClr val="FCA5A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FLESSIBILI</a:t>
            </a: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, che potevano essere cambiate facilmente dalla maggioranza al potere.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6705295" y="5419649"/>
            <a:ext cx="4914900" cy="1057046"/>
          </a:xfrm>
          <a:prstGeom prst="rect">
            <a:avLst/>
          </a:prstGeom>
          <a:solidFill>
            <a:srgbClr val="B91C1C">
              <a:alpha val="15000"/>
            </a:srgbClr>
          </a:solidFill>
        </p:spPr>
      </p:sp>
      <p:sp>
        <p:nvSpPr>
          <p:cNvPr id="17" name="Shape 14"/>
          <p:cNvSpPr/>
          <p:nvPr/>
        </p:nvSpPr>
        <p:spPr>
          <a:xfrm>
            <a:off x="6705295" y="5419649"/>
            <a:ext cx="38405" cy="1057046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933895" y="5562295"/>
            <a:ext cx="4572000" cy="7717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⚠️ Ecco perché, dopo queste tragedie, si capì che serviva una Costituzione RIGIDA e un "Guardiano" per proteggerla.</a:t>
            </a:r>
            <a:endParaRPr lang="en-US" sz="1300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07" y="286207"/>
            <a:ext cx="1190549" cy="381305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286207" y="286207"/>
            <a:ext cx="1191463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1922 - 1933</a:t>
            </a:r>
            <a:endParaRPr lang="en-US" sz="1500" dirty="0"/>
          </a:p>
        </p:txBody>
      </p:sp>
      <p:sp>
        <p:nvSpPr>
          <p:cNvPr id="21" name="Shape 17"/>
          <p:cNvSpPr/>
          <p:nvPr/>
        </p:nvSpPr>
        <p:spPr>
          <a:xfrm>
            <a:off x="190195" y="6400800"/>
            <a:ext cx="3705149" cy="267005"/>
          </a:xfrm>
          <a:prstGeom prst="rect">
            <a:avLst/>
          </a:prstGeom>
          <a:solidFill>
            <a:srgbClr val="000000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8"/>
          <p:cNvSpPr txBox="1"/>
          <p:nvPr/>
        </p:nvSpPr>
        <p:spPr>
          <a:xfrm>
            <a:off x="286207" y="6448349"/>
            <a:ext cx="4156862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60000"/>
                  </a:srgbClr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Propaganda del regime fascista: parole proibite e controllo totale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9093" b="9093"/>
          <a:stretch>
            <a:fillRect/>
          </a:stretch>
        </p:blipFill>
        <p:spPr>
          <a:xfrm>
            <a:off x="0" y="0"/>
            <a:ext cx="609630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6096305" cy="6858000"/>
          </a:xfrm>
          <a:prstGeom prst="rect">
            <a:avLst/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096305" y="0"/>
            <a:ext cx="6096305" cy="6858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7" name="Shape 4"/>
          <p:cNvSpPr/>
          <p:nvPr/>
        </p:nvSpPr>
        <p:spPr>
          <a:xfrm>
            <a:off x="6096305" y="0"/>
            <a:ext cx="38405" cy="6858000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705295" y="1762049"/>
            <a:ext cx="4914900" cy="19202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6705295" y="476402"/>
            <a:ext cx="5086807" cy="109636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 LA SECONDA</a:t>
            </a:r>
            <a:endParaRPr lang="en-US" sz="3900" dirty="0"/>
          </a:p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GUERRA MONDIALE </a:t>
            </a:r>
            <a:endParaRPr lang="en-US" sz="3900" dirty="0"/>
          </a:p>
        </p:txBody>
      </p:sp>
      <p:sp>
        <p:nvSpPr>
          <p:cNvPr id="10" name="Text 7"/>
          <p:cNvSpPr txBox="1"/>
          <p:nvPr/>
        </p:nvSpPr>
        <p:spPr>
          <a:xfrm>
            <a:off x="6705295" y="1870862"/>
            <a:ext cx="502920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kern="0" spc="75" dirty="0">
                <a:solidFill>
                  <a:srgbClr val="B91C1C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70 MILIONI DI VITTIME</a:t>
            </a:r>
            <a:endParaRPr lang="en-US" sz="1800" dirty="0"/>
          </a:p>
        </p:txBody>
      </p:sp>
      <p:sp>
        <p:nvSpPr>
          <p:cNvPr id="11" name="Text 8"/>
          <p:cNvSpPr txBox="1"/>
          <p:nvPr/>
        </p:nvSpPr>
        <p:spPr>
          <a:xfrm>
            <a:off x="6943954" y="2499055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La guerra più devastante della storia umana: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30 paesi coinvolti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in ogni continente.</a:t>
            </a:r>
            <a:endParaRPr lang="en-US" sz="1500" dirty="0"/>
          </a:p>
        </p:txBody>
      </p:sp>
      <p:sp>
        <p:nvSpPr>
          <p:cNvPr id="12" name="Text 9"/>
          <p:cNvSpPr txBox="1"/>
          <p:nvPr/>
        </p:nvSpPr>
        <p:spPr>
          <a:xfrm>
            <a:off x="6943954" y="3242462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Per la prima volta una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guerra totale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colpisce sistematicamente anche i civili, non solo i soldati.</a:t>
            </a:r>
            <a:endParaRPr lang="en-US" sz="1500" dirty="0"/>
          </a:p>
        </p:txBody>
      </p:sp>
      <p:sp>
        <p:nvSpPr>
          <p:cNvPr id="13" name="Text 10"/>
          <p:cNvSpPr txBox="1"/>
          <p:nvPr/>
        </p:nvSpPr>
        <p:spPr>
          <a:xfrm>
            <a:off x="6943954" y="3984955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Un bilancio spaventoso: tra i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70 e gli 85 milioni di morti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(oltre la metà civili).</a:t>
            </a:r>
            <a:endParaRPr lang="en-US" sz="1500" dirty="0"/>
          </a:p>
        </p:txBody>
      </p:sp>
      <p:sp>
        <p:nvSpPr>
          <p:cNvPr id="14" name="Text 11"/>
          <p:cNvSpPr txBox="1"/>
          <p:nvPr/>
        </p:nvSpPr>
        <p:spPr>
          <a:xfrm>
            <a:off x="6943954" y="4728362"/>
            <a:ext cx="525780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Intere città rase al suolo dai bombardamenti.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705295" y="5743346"/>
            <a:ext cx="4914900" cy="638251"/>
          </a:xfrm>
          <a:prstGeom prst="rect">
            <a:avLst/>
          </a:prstGeom>
          <a:solidFill>
            <a:srgbClr val="FFFFFF">
              <a:alpha val="5000"/>
            </a:srgbClr>
          </a:solidFill>
        </p:spPr>
      </p:sp>
      <p:sp>
        <p:nvSpPr>
          <p:cNvPr id="16" name="Shape 13"/>
          <p:cNvSpPr/>
          <p:nvPr/>
        </p:nvSpPr>
        <p:spPr>
          <a:xfrm>
            <a:off x="6705295" y="5743346"/>
            <a:ext cx="28346" cy="638251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>
                <a:alpha val="0"/>
              </a:srgbClr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6924751" y="5934456"/>
            <a:ext cx="5191963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"L'Europa e il mondo non saranno mai più gli stessi."</a:t>
            </a:r>
            <a:endParaRPr lang="en-US" sz="13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07" y="286207"/>
            <a:ext cx="1104595" cy="381305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286207" y="286207"/>
            <a:ext cx="110551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1939-1945</a:t>
            </a:r>
            <a:endParaRPr lang="en-US" sz="1500" dirty="0"/>
          </a:p>
        </p:txBody>
      </p:sp>
      <p:sp>
        <p:nvSpPr>
          <p:cNvPr id="20" name="Shape 16"/>
          <p:cNvSpPr/>
          <p:nvPr/>
        </p:nvSpPr>
        <p:spPr>
          <a:xfrm>
            <a:off x="190195" y="6400800"/>
            <a:ext cx="3323844" cy="267005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286207" y="6448349"/>
            <a:ext cx="3718865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60000"/>
                  </a:srgbClr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Norimberga in rovina dopo i bombardamenti alleati, 1945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21874" b="2187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l="-1" r="-1"/>
          <a:stretch>
            <a:fillRect/>
          </a:stretch>
        </p:blipFill>
        <p:spPr>
          <a:xfrm>
            <a:off x="1336853" y="694944"/>
            <a:ext cx="9518904" cy="5467198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869594" y="1181405"/>
            <a:ext cx="10458907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100" b="1" kern="0" spc="150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DAL CIELO CADEVA LA MORTE</a:t>
            </a:r>
            <a:endParaRPr lang="en-US" sz="5100" dirty="0"/>
          </a:p>
        </p:txBody>
      </p:sp>
      <p:sp>
        <p:nvSpPr>
          <p:cNvPr id="8" name="Text 4"/>
          <p:cNvSpPr txBox="1"/>
          <p:nvPr/>
        </p:nvSpPr>
        <p:spPr>
          <a:xfrm>
            <a:off x="1955902" y="2066544"/>
            <a:ext cx="8287207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EF4444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Dresda • Berlino • Londra • Varsavia • Tokyo • Milano • Napoli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l="-392" r="-392"/>
          <a:stretch>
            <a:fillRect/>
          </a:stretch>
        </p:blipFill>
        <p:spPr>
          <a:xfrm>
            <a:off x="5429707" y="2562149"/>
            <a:ext cx="1333195" cy="28346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2009851" y="2876702"/>
            <a:ext cx="8172907" cy="914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Per la prima volta nella storia, le guerre non si combattevano solo sui campi di battaglia. I bombardamenti sistematici avevano un solo obiettivo: distruggere tutto. Case, fabbriche, scuole e il morale delle persone.</a:t>
            </a:r>
            <a:endParaRPr lang="en-US" sz="1500" dirty="0"/>
          </a:p>
        </p:txBody>
      </p:sp>
      <p:sp>
        <p:nvSpPr>
          <p:cNvPr id="11" name="Text 6"/>
          <p:cNvSpPr txBox="1"/>
          <p:nvPr/>
        </p:nvSpPr>
        <p:spPr>
          <a:xfrm>
            <a:off x="2009851" y="3791102"/>
            <a:ext cx="8172907" cy="6099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Intere città furono rase al suolo. Milioni di civili si ritrovarono senza casa, senza cibo e senza futuro. Monumenti e opere d'arte millenarie furono persi per sempre.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2762402" y="4686300"/>
            <a:ext cx="6667805" cy="990295"/>
          </a:xfrm>
          <a:prstGeom prst="rect">
            <a:avLst/>
          </a:prstGeom>
          <a:noFill/>
          <a:ln w="12700">
            <a:solidFill>
              <a:srgbClr val="4B5563"/>
            </a:solidFill>
            <a:prstDash val="solid"/>
          </a:ln>
        </p:spPr>
      </p:sp>
      <p:sp>
        <p:nvSpPr>
          <p:cNvPr id="13" name="Text 8"/>
          <p:cNvSpPr txBox="1"/>
          <p:nvPr/>
        </p:nvSpPr>
        <p:spPr>
          <a:xfrm>
            <a:off x="2719426" y="4839005"/>
            <a:ext cx="6753758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"Ciò che l'umanità aveva costruito in secoli, bruciava in una notte."</a:t>
            </a:r>
            <a:endParaRPr lang="en-US" sz="1800" dirty="0"/>
          </a:p>
        </p:txBody>
      </p:sp>
      <p:sp>
        <p:nvSpPr>
          <p:cNvPr id="14" name="Shape 9"/>
          <p:cNvSpPr/>
          <p:nvPr/>
        </p:nvSpPr>
        <p:spPr>
          <a:xfrm>
            <a:off x="1336853" y="694944"/>
            <a:ext cx="286207" cy="28346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1336853" y="694944"/>
            <a:ext cx="28346" cy="286207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10569550" y="694944"/>
            <a:ext cx="286207" cy="28346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10827410" y="694944"/>
            <a:ext cx="28346" cy="286207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1336853" y="6134710"/>
            <a:ext cx="286207" cy="28346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1336853" y="5876849"/>
            <a:ext cx="28346" cy="286207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0569550" y="6134710"/>
            <a:ext cx="286207" cy="28346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10827410" y="5876849"/>
            <a:ext cx="28346" cy="286207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4755794" y="534010"/>
            <a:ext cx="2686507" cy="9144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23" name="Text 18"/>
          <p:cNvSpPr txBox="1"/>
          <p:nvPr/>
        </p:nvSpPr>
        <p:spPr>
          <a:xfrm>
            <a:off x="4755794" y="286207"/>
            <a:ext cx="319674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25" dirty="0">
                <a:solidFill>
                  <a:srgbClr val="9CA3A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1939-1945: La distruzione totale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18094" r="18094"/>
          <a:stretch>
            <a:fillRect/>
          </a:stretch>
        </p:blipFill>
        <p:spPr>
          <a:xfrm>
            <a:off x="0" y="0"/>
            <a:ext cx="609630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6096305" cy="6858000"/>
          </a:xfrm>
          <a:prstGeom prst="rect">
            <a:avLst/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096305" y="0"/>
            <a:ext cx="6096305" cy="6858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7" name="Shape 4"/>
          <p:cNvSpPr/>
          <p:nvPr/>
        </p:nvSpPr>
        <p:spPr>
          <a:xfrm>
            <a:off x="6096305" y="0"/>
            <a:ext cx="38405" cy="6858000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705295" y="1084478"/>
            <a:ext cx="4914900" cy="19202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6705295" y="341986"/>
            <a:ext cx="5086807" cy="5532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L'OLOCAUSTO</a:t>
            </a:r>
            <a:endParaRPr lang="en-US" sz="3900" dirty="0"/>
          </a:p>
        </p:txBody>
      </p:sp>
      <p:sp>
        <p:nvSpPr>
          <p:cNvPr id="10" name="Text 7"/>
          <p:cNvSpPr txBox="1"/>
          <p:nvPr/>
        </p:nvSpPr>
        <p:spPr>
          <a:xfrm>
            <a:off x="6705295" y="1191463"/>
            <a:ext cx="5092294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kern="0" spc="75" dirty="0">
                <a:solidFill>
                  <a:srgbClr val="B91C1C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IL CRIMINE PIÙ GRANDE DELLA STORIA</a:t>
            </a:r>
            <a:endParaRPr lang="en-US" sz="1800" dirty="0"/>
          </a:p>
        </p:txBody>
      </p:sp>
      <p:sp>
        <p:nvSpPr>
          <p:cNvPr id="11" name="Text 8"/>
          <p:cNvSpPr txBox="1"/>
          <p:nvPr/>
        </p:nvSpPr>
        <p:spPr>
          <a:xfrm>
            <a:off x="6943954" y="1820570"/>
            <a:ext cx="4753051" cy="8577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Il regime nazista organizza lo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sterminio sistematico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degli Ebrei e di altri gruppi perseguitati.</a:t>
            </a:r>
            <a:endParaRPr lang="en-US" sz="1500" dirty="0"/>
          </a:p>
        </p:txBody>
      </p:sp>
      <p:sp>
        <p:nvSpPr>
          <p:cNvPr id="12" name="Text 9"/>
          <p:cNvSpPr txBox="1"/>
          <p:nvPr/>
        </p:nvSpPr>
        <p:spPr>
          <a:xfrm>
            <a:off x="6943954" y="2849270"/>
            <a:ext cx="4753051" cy="8577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Vengono costruiti campi di concentramento come Auschwitz: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6 milioni di Ebrei uccisi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(oltre 11 milioni di vittime totali).</a:t>
            </a:r>
            <a:endParaRPr lang="en-US" sz="1500" dirty="0"/>
          </a:p>
        </p:txBody>
      </p:sp>
      <p:sp>
        <p:nvSpPr>
          <p:cNvPr id="13" name="Text 10"/>
          <p:cNvSpPr txBox="1"/>
          <p:nvPr/>
        </p:nvSpPr>
        <p:spPr>
          <a:xfrm>
            <a:off x="6943954" y="3877970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Le vittime non erano soldati, ma intere famiglie, anziani, donne e bambini innocenti.</a:t>
            </a:r>
            <a:endParaRPr lang="en-US" sz="1500" dirty="0"/>
          </a:p>
        </p:txBody>
      </p:sp>
      <p:sp>
        <p:nvSpPr>
          <p:cNvPr id="14" name="Text 11"/>
          <p:cNvSpPr txBox="1"/>
          <p:nvPr/>
        </p:nvSpPr>
        <p:spPr>
          <a:xfrm>
            <a:off x="6943954" y="4620463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Nessuna legge li proteggeva — anzi, erano le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LEGGI dello Stato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a perseguitarli.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705295" y="5363870"/>
            <a:ext cx="4914900" cy="1152144"/>
          </a:xfrm>
          <a:prstGeom prst="rect">
            <a:avLst/>
          </a:prstGeom>
          <a:solidFill>
            <a:srgbClr val="B91C1C">
              <a:alpha val="10000"/>
            </a:srgbClr>
          </a:solidFill>
        </p:spPr>
      </p:sp>
      <p:sp>
        <p:nvSpPr>
          <p:cNvPr id="16" name="Shape 13"/>
          <p:cNvSpPr/>
          <p:nvPr/>
        </p:nvSpPr>
        <p:spPr>
          <a:xfrm>
            <a:off x="6705295" y="5363870"/>
            <a:ext cx="28346" cy="1152144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6924751" y="5554066"/>
            <a:ext cx="4582058" cy="7717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➡ Questo è il motivo principale per cui oggi esistono Costituzioni che proteggono i diritti di TUTTI, nessuno escluso.</a:t>
            </a:r>
            <a:endParaRPr lang="en-US" sz="13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07" y="286207"/>
            <a:ext cx="1104595" cy="381305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286207" y="286207"/>
            <a:ext cx="110551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1939-1945</a:t>
            </a:r>
            <a:endParaRPr lang="en-US" sz="1500" dirty="0"/>
          </a:p>
        </p:txBody>
      </p:sp>
      <p:sp>
        <p:nvSpPr>
          <p:cNvPr id="20" name="Shape 16"/>
          <p:cNvSpPr/>
          <p:nvPr/>
        </p:nvSpPr>
        <p:spPr>
          <a:xfrm>
            <a:off x="190195" y="6400800"/>
            <a:ext cx="4819802" cy="267005"/>
          </a:xfrm>
          <a:prstGeom prst="rect">
            <a:avLst/>
          </a:prstGeom>
          <a:solidFill>
            <a:srgbClr val="000000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286207" y="6448349"/>
            <a:ext cx="5315407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Bambini sopravvissuti al campo di concentramento di Auschwitz dopo la liberazione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15183" b="1518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1571854" y="-315468"/>
            <a:ext cx="9048902" cy="7488936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2066544" y="170078"/>
            <a:ext cx="8058607" cy="13432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800" b="1" kern="0" spc="150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6 AGOSTO 1945: IL GIORNO CHE CAMBIÒ IL MONDO</a:t>
            </a:r>
            <a:endParaRPr lang="en-US" sz="4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t="-400" b="-400"/>
          <a:stretch>
            <a:fillRect/>
          </a:stretch>
        </p:blipFill>
        <p:spPr>
          <a:xfrm>
            <a:off x="5524805" y="1701698"/>
            <a:ext cx="1143000" cy="38405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2095805" y="2026310"/>
            <a:ext cx="8001000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i="1" kern="0" spc="38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La devastazione totale in un solo istante</a:t>
            </a:r>
            <a:endParaRPr lang="en-US" sz="1900" dirty="0"/>
          </a:p>
        </p:txBody>
      </p:sp>
      <p:sp>
        <p:nvSpPr>
          <p:cNvPr id="10" name="Text 5"/>
          <p:cNvSpPr txBox="1"/>
          <p:nvPr/>
        </p:nvSpPr>
        <p:spPr>
          <a:xfrm>
            <a:off x="2152498" y="2682850"/>
            <a:ext cx="7963510" cy="6099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B91C1C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•</a:t>
            </a:r>
            <a:r>
              <a:rPr lang="en-US" sz="1500" b="1" dirty="0">
                <a:solidFill>
                  <a:srgbClr val="FCA5A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Ore 8:15 del mattino:</a:t>
            </a:r>
            <a:r>
              <a:rPr lang="en-US" sz="1500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un aereo americano sgancia la prima bomba atomica su Hiroshima. Il fungo atomico si alza per 13 km nel cielo.</a:t>
            </a:r>
            <a:endParaRPr lang="en-US" sz="1500" dirty="0"/>
          </a:p>
        </p:txBody>
      </p:sp>
      <p:sp>
        <p:nvSpPr>
          <p:cNvPr id="11" name="Text 6"/>
          <p:cNvSpPr txBox="1"/>
          <p:nvPr/>
        </p:nvSpPr>
        <p:spPr>
          <a:xfrm>
            <a:off x="2152498" y="3407054"/>
            <a:ext cx="7963510" cy="6099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B91C1C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•</a:t>
            </a:r>
            <a:r>
              <a:rPr lang="en-US" sz="1500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In un solo istante: </a:t>
            </a:r>
            <a:r>
              <a:rPr lang="en-US" sz="1500" b="1" dirty="0">
                <a:solidFill>
                  <a:srgbClr val="FCA5A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70.000 - 80.000 persone muoiono</a:t>
            </a:r>
            <a:r>
              <a:rPr lang="en-US" sz="1500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 Altre 70.000 moriranno nei giorni successivi per le radiazioni.</a:t>
            </a:r>
            <a:endParaRPr lang="en-US" sz="1500" dirty="0"/>
          </a:p>
        </p:txBody>
      </p:sp>
      <p:sp>
        <p:nvSpPr>
          <p:cNvPr id="12" name="Text 7"/>
          <p:cNvSpPr txBox="1"/>
          <p:nvPr/>
        </p:nvSpPr>
        <p:spPr>
          <a:xfrm>
            <a:off x="2152498" y="4131259"/>
            <a:ext cx="7963510" cy="6099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B91C1C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•</a:t>
            </a:r>
            <a:r>
              <a:rPr lang="en-US" sz="1500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Tre giorni dopo, </a:t>
            </a:r>
            <a:r>
              <a:rPr lang="en-US" sz="1500" b="1" dirty="0">
                <a:solidFill>
                  <a:srgbClr val="FCA5A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Nagasaki</a:t>
            </a:r>
            <a:r>
              <a:rPr lang="en-US" sz="1500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seconda bomba atomica. Altre 40.000 vittime immediate.</a:t>
            </a:r>
            <a:endParaRPr lang="en-US" sz="1500" dirty="0"/>
          </a:p>
        </p:txBody>
      </p:sp>
      <p:sp>
        <p:nvSpPr>
          <p:cNvPr id="13" name="Text 8"/>
          <p:cNvSpPr txBox="1"/>
          <p:nvPr/>
        </p:nvSpPr>
        <p:spPr>
          <a:xfrm>
            <a:off x="2152498" y="4854550"/>
            <a:ext cx="7963510" cy="6099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B91C1C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•</a:t>
            </a:r>
            <a:r>
              <a:rPr lang="en-US" sz="1500" dirty="0">
                <a:solidFill>
                  <a:srgbClr val="E5E7E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Una sola bomba aveva fatto quello che prima richiedeva eserciti interi e mesi di bombardamenti.</a:t>
            </a:r>
            <a:endParaRPr lang="en-US" sz="1500" dirty="0"/>
          </a:p>
        </p:txBody>
      </p:sp>
      <p:sp>
        <p:nvSpPr>
          <p:cNvPr id="14" name="Shape 9"/>
          <p:cNvSpPr/>
          <p:nvPr/>
        </p:nvSpPr>
        <p:spPr>
          <a:xfrm>
            <a:off x="2152498" y="5702198"/>
            <a:ext cx="7886700" cy="9144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0"/>
          <p:cNvSpPr txBox="1"/>
          <p:nvPr/>
        </p:nvSpPr>
        <p:spPr>
          <a:xfrm>
            <a:off x="2113178" y="5901538"/>
            <a:ext cx="7965338" cy="67757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Il mondo scoprì con terrore che l'umanità aveva ora il potere di distruggersi completamente.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1571854" y="-315468"/>
            <a:ext cx="381305" cy="384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1571854" y="-315468"/>
            <a:ext cx="38405" cy="3813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10239451" y="-315468"/>
            <a:ext cx="381305" cy="384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10582351" y="-315468"/>
            <a:ext cx="38405" cy="3813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571854" y="7135063"/>
            <a:ext cx="381305" cy="384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1571854" y="6792163"/>
            <a:ext cx="38405" cy="3813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10239451" y="7135063"/>
            <a:ext cx="381305" cy="384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10582351" y="6792163"/>
            <a:ext cx="38405" cy="381305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4839919" y="629107"/>
            <a:ext cx="2514600" cy="9144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25" name="Text 20"/>
          <p:cNvSpPr txBox="1"/>
          <p:nvPr/>
        </p:nvSpPr>
        <p:spPr>
          <a:xfrm>
            <a:off x="4839919" y="381305"/>
            <a:ext cx="299283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25" dirty="0">
                <a:solidFill>
                  <a:srgbClr val="9CA3A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Le Tragedie del '900: L'Atomica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5553" r="5553"/>
          <a:stretch>
            <a:fillRect/>
          </a:stretch>
        </p:blipFill>
        <p:spPr>
          <a:xfrm>
            <a:off x="0" y="0"/>
            <a:ext cx="609630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6096305" cy="6858000"/>
          </a:xfrm>
          <a:prstGeom prst="rect">
            <a:avLst/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096305" y="0"/>
            <a:ext cx="6096305" cy="6858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7" name="Shape 4"/>
          <p:cNvSpPr/>
          <p:nvPr/>
        </p:nvSpPr>
        <p:spPr>
          <a:xfrm>
            <a:off x="6096305" y="0"/>
            <a:ext cx="38405" cy="6858000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705295" y="1212494"/>
            <a:ext cx="4914900" cy="19202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6705295" y="-73152"/>
            <a:ext cx="5086807" cy="109636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DA HIROSHIMA ALLA SPERANZA</a:t>
            </a:r>
            <a:endParaRPr lang="en-US" sz="3900" dirty="0"/>
          </a:p>
        </p:txBody>
      </p:sp>
      <p:sp>
        <p:nvSpPr>
          <p:cNvPr id="10" name="Text 7"/>
          <p:cNvSpPr txBox="1"/>
          <p:nvPr/>
        </p:nvSpPr>
        <p:spPr>
          <a:xfrm>
            <a:off x="6705295" y="1321308"/>
            <a:ext cx="502920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kern="0" spc="75" dirty="0">
                <a:solidFill>
                  <a:srgbClr val="B91C1C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"MAI PIÙ"</a:t>
            </a:r>
            <a:endParaRPr lang="en-US" sz="1800" dirty="0"/>
          </a:p>
        </p:txBody>
      </p:sp>
      <p:sp>
        <p:nvSpPr>
          <p:cNvPr id="11" name="Text 8"/>
          <p:cNvSpPr txBox="1"/>
          <p:nvPr/>
        </p:nvSpPr>
        <p:spPr>
          <a:xfrm>
            <a:off x="6943954" y="1949501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Dalle macerie nacque un simbolo di pace: la colomba.</a:t>
            </a:r>
            <a:endParaRPr lang="en-US" sz="1500" dirty="0"/>
          </a:p>
        </p:txBody>
      </p:sp>
      <p:sp>
        <p:nvSpPr>
          <p:cNvPr id="12" name="Text 9"/>
          <p:cNvSpPr txBox="1"/>
          <p:nvPr/>
        </p:nvSpPr>
        <p:spPr>
          <a:xfrm>
            <a:off x="6943954" y="2692908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Sadako Sasaki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bambina sopravvissuta alla bomba, piegò 644 gru di carta sperando in una guarigione.</a:t>
            </a:r>
            <a:endParaRPr lang="en-US" sz="1500" dirty="0"/>
          </a:p>
        </p:txBody>
      </p:sp>
      <p:sp>
        <p:nvSpPr>
          <p:cNvPr id="13" name="Text 10"/>
          <p:cNvSpPr txBox="1"/>
          <p:nvPr/>
        </p:nvSpPr>
        <p:spPr>
          <a:xfrm>
            <a:off x="6943954" y="3435401"/>
            <a:ext cx="53629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La sua storia divenne simbolo mondiale della pace.</a:t>
            </a:r>
            <a:endParaRPr lang="en-US" sz="1500" dirty="0"/>
          </a:p>
        </p:txBody>
      </p:sp>
      <p:sp>
        <p:nvSpPr>
          <p:cNvPr id="14" name="Text 11"/>
          <p:cNvSpPr txBox="1"/>
          <p:nvPr/>
        </p:nvSpPr>
        <p:spPr>
          <a:xfrm>
            <a:off x="6943954" y="3892601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Il mondo reagì costruendo istituzioni per proteggere l'umanità:</a:t>
            </a:r>
            <a:endParaRPr lang="en-US" sz="1500" dirty="0"/>
          </a:p>
        </p:txBody>
      </p:sp>
      <p:sp>
        <p:nvSpPr>
          <p:cNvPr id="15" name="Text 12"/>
          <p:cNvSpPr txBox="1"/>
          <p:nvPr/>
        </p:nvSpPr>
        <p:spPr>
          <a:xfrm>
            <a:off x="6943954" y="4636008"/>
            <a:ext cx="4753051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1945: Nasce l'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ONU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(Organizzazione delle Nazioni Unite).</a:t>
            </a:r>
            <a:endParaRPr lang="en-US" sz="1500" dirty="0"/>
          </a:p>
        </p:txBody>
      </p:sp>
      <p:sp>
        <p:nvSpPr>
          <p:cNvPr id="16" name="Text 13"/>
          <p:cNvSpPr txBox="1"/>
          <p:nvPr/>
        </p:nvSpPr>
        <p:spPr>
          <a:xfrm>
            <a:off x="6943954" y="5378501"/>
            <a:ext cx="53629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1948: Dichiarazione Universale dei Diritti Umani.</a:t>
            </a:r>
            <a:endParaRPr lang="en-US" sz="1500" dirty="0"/>
          </a:p>
        </p:txBody>
      </p:sp>
      <p:sp>
        <p:nvSpPr>
          <p:cNvPr id="17" name="Text 14"/>
          <p:cNvSpPr txBox="1"/>
          <p:nvPr/>
        </p:nvSpPr>
        <p:spPr>
          <a:xfrm>
            <a:off x="6943954" y="5835701"/>
            <a:ext cx="53629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1948: Entra in vigore la </a:t>
            </a:r>
            <a:r>
              <a:rPr lang="en-US" sz="15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Costituzione italiana</a:t>
            </a:r>
            <a:r>
              <a:rPr lang="en-US" sz="15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705295" y="6292901"/>
            <a:ext cx="4914900" cy="638251"/>
          </a:xfrm>
          <a:prstGeom prst="rect">
            <a:avLst/>
          </a:prstGeom>
          <a:solidFill>
            <a:srgbClr val="FFFFFF">
              <a:alpha val="5000"/>
            </a:srgbClr>
          </a:solidFill>
        </p:spPr>
      </p:sp>
      <p:sp>
        <p:nvSpPr>
          <p:cNvPr id="19" name="Shape 16"/>
          <p:cNvSpPr/>
          <p:nvPr/>
        </p:nvSpPr>
        <p:spPr>
          <a:xfrm>
            <a:off x="6705295" y="6292901"/>
            <a:ext cx="28346" cy="638251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>
                <a:alpha val="0"/>
              </a:srgbClr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6924751" y="6484010"/>
            <a:ext cx="5191963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"Costruire la pace nel cuore e nella mente degli uomini."</a:t>
            </a:r>
            <a:endParaRPr lang="en-US" sz="130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07" y="286207"/>
            <a:ext cx="1095451" cy="381305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286207" y="286207"/>
            <a:ext cx="1095451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1945-1948</a:t>
            </a:r>
            <a:endParaRPr lang="en-US" sz="1500" dirty="0"/>
          </a:p>
        </p:txBody>
      </p:sp>
      <p:sp>
        <p:nvSpPr>
          <p:cNvPr id="23" name="Shape 19"/>
          <p:cNvSpPr/>
          <p:nvPr/>
        </p:nvSpPr>
        <p:spPr>
          <a:xfrm>
            <a:off x="190195" y="6400800"/>
            <a:ext cx="3047695" cy="267005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20"/>
          <p:cNvSpPr txBox="1"/>
          <p:nvPr/>
        </p:nvSpPr>
        <p:spPr>
          <a:xfrm>
            <a:off x="286207" y="6448349"/>
            <a:ext cx="3400654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60000"/>
                  </a:srgbClr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Memoriale della pace di Hiroshima (Genbaku Dome)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6096305" cy="6858000"/>
          </a:xfrm>
          <a:prstGeom prst="rect">
            <a:avLst/>
          </a:prstGeom>
          <a:solidFill>
            <a:srgbClr val="1A1A1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76402" y="2633472"/>
            <a:ext cx="5143500" cy="19202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347472" y="1709928"/>
            <a:ext cx="5272430" cy="8293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700" b="1" kern="0" spc="75" dirty="0">
                <a:solidFill>
                  <a:srgbClr val="EF4444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IL PASSATO TRAGICO</a:t>
            </a:r>
            <a:endParaRPr lang="en-US" sz="2700" dirty="0"/>
          </a:p>
          <a:p>
            <a:pPr marL="0" indent="0" algn="r">
              <a:buNone/>
            </a:pPr>
            <a:r>
              <a:rPr lang="en-US" sz="2700" b="1" kern="0" spc="75" dirty="0">
                <a:solidFill>
                  <a:srgbClr val="EF4444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(1914-1945)</a:t>
            </a:r>
            <a:endParaRPr lang="en-US" sz="27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>
            <a:alphaModFix amt="15000"/>
          </a:blip>
          <a:srcRect t="27501" b="27501"/>
          <a:stretch>
            <a:fillRect/>
          </a:stretch>
        </p:blipFill>
        <p:spPr>
          <a:xfrm>
            <a:off x="0" y="4114800"/>
            <a:ext cx="6096305" cy="274320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362102" y="2838298"/>
            <a:ext cx="49725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Potere senza controllo e dittature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362102" y="3300070"/>
            <a:ext cx="49725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Leggi flessibili cambiate a piacimento</a:t>
            </a:r>
            <a:endParaRPr lang="en-US" sz="1400" dirty="0"/>
          </a:p>
        </p:txBody>
      </p:sp>
      <p:sp>
        <p:nvSpPr>
          <p:cNvPr id="9" name="Text 6"/>
          <p:cNvSpPr txBox="1"/>
          <p:nvPr/>
        </p:nvSpPr>
        <p:spPr>
          <a:xfrm>
            <a:off x="362102" y="3761842"/>
            <a:ext cx="49725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Diritti calpestati e minoranze perseguitate</a:t>
            </a:r>
            <a:endParaRPr lang="en-US" sz="1400" dirty="0"/>
          </a:p>
        </p:txBody>
      </p:sp>
      <p:sp>
        <p:nvSpPr>
          <p:cNvPr id="10" name="Text 7"/>
          <p:cNvSpPr txBox="1"/>
          <p:nvPr/>
        </p:nvSpPr>
        <p:spPr>
          <a:xfrm>
            <a:off x="362102" y="4223614"/>
            <a:ext cx="49725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Milioni di morti e distruzione totale</a:t>
            </a:r>
            <a:endParaRPr lang="en-US" sz="1400" dirty="0"/>
          </a:p>
        </p:txBody>
      </p:sp>
      <p:sp>
        <p:nvSpPr>
          <p:cNvPr id="11" name="Text 8"/>
          <p:cNvSpPr txBox="1"/>
          <p:nvPr/>
        </p:nvSpPr>
        <p:spPr>
          <a:xfrm>
            <a:off x="362102" y="4686300"/>
            <a:ext cx="49725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D1D5D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La legge usata come arma contro i cittadini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096305" y="0"/>
            <a:ext cx="609630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572707" y="2207362"/>
            <a:ext cx="5143500" cy="19202"/>
          </a:xfrm>
          <a:prstGeom prst="rect">
            <a:avLst/>
          </a:prstGeom>
          <a:solidFill>
            <a:srgbClr val="047857"/>
          </a:solidFill>
          <a:ln w="12700">
            <a:solidFill>
              <a:srgbClr val="047857">
                <a:alpha val="0"/>
              </a:srgbClr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6572707" y="1283818"/>
            <a:ext cx="5272430" cy="8293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kern="0" spc="75" dirty="0">
                <a:solidFill>
                  <a:srgbClr val="047857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LA RISPOSTA:</a:t>
            </a:r>
            <a:endParaRPr lang="en-US" sz="2700" dirty="0"/>
          </a:p>
          <a:p>
            <a:pPr marL="0" indent="0" algn="l">
              <a:buNone/>
            </a:pPr>
            <a:r>
              <a:rPr lang="en-US" sz="2700" b="1" kern="0" spc="75" dirty="0">
                <a:solidFill>
                  <a:srgbClr val="047857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LA COSTITUZIONE (1948)</a:t>
            </a:r>
            <a:endParaRPr lang="en-US" sz="27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/>
          <a:srcRect t="-11" b="-11"/>
          <a:stretch>
            <a:fillRect/>
          </a:stretch>
        </p:blipFill>
        <p:spPr>
          <a:xfrm>
            <a:off x="6572707" y="4164178"/>
            <a:ext cx="5143500" cy="1410005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7112203" y="4306824"/>
            <a:ext cx="4537253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65F46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In Italia, questo guardiano è la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065F46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CORTE COSTITUZIONALE </a:t>
            </a:r>
            <a:endParaRPr lang="en-US" sz="1500" dirty="0"/>
          </a:p>
        </p:txBody>
      </p:sp>
      <p:sp>
        <p:nvSpPr>
          <p:cNvPr id="17" name="Text 13"/>
          <p:cNvSpPr txBox="1"/>
          <p:nvPr/>
        </p:nvSpPr>
        <p:spPr>
          <a:xfrm>
            <a:off x="6752844" y="4974336"/>
            <a:ext cx="4896612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Ogni sentenza della Corte è un argine contro il ritorno di quell'orrore.</a:t>
            </a:r>
            <a:endParaRPr lang="en-US" sz="120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752844" y="4349801"/>
            <a:ext cx="237744" cy="190195"/>
          </a:xfrm>
          <a:prstGeom prst="rect">
            <a:avLst/>
          </a:prstGeom>
        </p:spPr>
      </p:pic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>
            <a:alphaModFix amt="15000"/>
          </a:blip>
          <a:srcRect t="14664" b="14664"/>
          <a:stretch>
            <a:fillRect/>
          </a:stretch>
        </p:blipFill>
        <p:spPr>
          <a:xfrm>
            <a:off x="6096305" y="4114800"/>
            <a:ext cx="6096305" cy="2743200"/>
          </a:xfrm>
          <a:prstGeom prst="rect">
            <a:avLst/>
          </a:prstGeom>
        </p:spPr>
      </p:pic>
      <p:sp>
        <p:nvSpPr>
          <p:cNvPr id="20" name="Text 14"/>
          <p:cNvSpPr txBox="1"/>
          <p:nvPr/>
        </p:nvSpPr>
        <p:spPr>
          <a:xfrm>
            <a:off x="6858000" y="2412187"/>
            <a:ext cx="5000854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Le leggi devono rispettare i diritti di </a:t>
            </a:r>
            <a:r>
              <a:rPr lang="en-US" sz="1400" b="1" dirty="0">
                <a:solidFill>
                  <a:srgbClr val="1F293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TUTTI</a:t>
            </a:r>
            <a:endParaRPr lang="en-US" sz="1400" dirty="0"/>
          </a:p>
        </p:txBody>
      </p:sp>
      <p:sp>
        <p:nvSpPr>
          <p:cNvPr id="21" name="Text 15"/>
          <p:cNvSpPr txBox="1"/>
          <p:nvPr/>
        </p:nvSpPr>
        <p:spPr>
          <a:xfrm>
            <a:off x="6858000" y="2873959"/>
            <a:ext cx="4934102" cy="5431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Costituzione </a:t>
            </a:r>
            <a:r>
              <a:rPr lang="en-US" sz="1400" b="1" dirty="0">
                <a:solidFill>
                  <a:srgbClr val="1F293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RIGIDA</a:t>
            </a:r>
            <a:r>
              <a:rPr lang="en-US" sz="1400" dirty="0">
                <a:solidFill>
                  <a:srgbClr val="1F293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non modificabile da una sola maggioranza</a:t>
            </a:r>
            <a:endParaRPr lang="en-US" sz="1400" dirty="0"/>
          </a:p>
        </p:txBody>
      </p:sp>
      <p:sp>
        <p:nvSpPr>
          <p:cNvPr id="22" name="Text 16"/>
          <p:cNvSpPr txBox="1"/>
          <p:nvPr/>
        </p:nvSpPr>
        <p:spPr>
          <a:xfrm>
            <a:off x="6858000" y="3607308"/>
            <a:ext cx="49725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Serve un </a:t>
            </a:r>
            <a:r>
              <a:rPr lang="en-US" sz="1400" b="1" dirty="0">
                <a:solidFill>
                  <a:srgbClr val="1F293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GUARDIANO</a:t>
            </a:r>
            <a:r>
              <a:rPr lang="en-US" sz="1400" dirty="0">
                <a:solidFill>
                  <a:srgbClr val="1F293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imparziale delle regole</a:t>
            </a:r>
            <a:endParaRPr lang="en-US" sz="1400" dirty="0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5"/>
          <a:srcRect l="-400" r="-400"/>
          <a:stretch>
            <a:fillRect/>
          </a:stretch>
        </p:blipFill>
        <p:spPr>
          <a:xfrm>
            <a:off x="6067044" y="0"/>
            <a:ext cx="57607" cy="6858000"/>
          </a:xfrm>
          <a:prstGeom prst="rect">
            <a:avLst/>
          </a:prstGeom>
        </p:spPr>
      </p:pic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7568" y="862279"/>
            <a:ext cx="819302" cy="333756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5687568" y="862279"/>
            <a:ext cx="819302" cy="333756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D1D5DB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75" dirty="0">
                <a:solidFill>
                  <a:srgbClr val="4B5563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MAI PIÙ</a:t>
            </a:r>
            <a:endParaRPr lang="en-US" sz="1000" dirty="0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715000" y="3047695"/>
            <a:ext cx="761695" cy="761695"/>
          </a:xfrm>
          <a:prstGeom prst="rect">
            <a:avLst/>
          </a:prstGeom>
        </p:spPr>
      </p:pic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8"/>
          <a:srcRect l="-107" r="-107"/>
          <a:stretch>
            <a:fillRect/>
          </a:stretch>
        </p:blipFill>
        <p:spPr>
          <a:xfrm>
            <a:off x="5962802" y="3276295"/>
            <a:ext cx="267005" cy="304495"/>
          </a:xfrm>
          <a:prstGeom prst="rect">
            <a:avLst/>
          </a:prstGeom>
        </p:spPr>
      </p:pic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7251" y="190195"/>
            <a:ext cx="4067251" cy="590702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4067251" y="190195"/>
            <a:ext cx="4067251" cy="5907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kern="0" spc="150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Dal dolore nasce la tutela</a:t>
            </a:r>
            <a:endParaRPr lang="en-US" sz="2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5621</Words>
  <Application>WPS Presentation</Application>
  <PresentationFormat>On-screen Show (16:9)</PresentationFormat>
  <Paragraphs>222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5" baseType="lpstr">
      <vt:lpstr>Arial</vt:lpstr>
      <vt:lpstr>SimSun</vt:lpstr>
      <vt:lpstr>Wingdings</vt:lpstr>
      <vt:lpstr>Oswald</vt:lpstr>
      <vt:lpstr>Segoe Print</vt:lpstr>
      <vt:lpstr>Oswald</vt:lpstr>
      <vt:lpstr>Oswald</vt:lpstr>
      <vt:lpstr>Merriweather</vt:lpstr>
      <vt:lpstr>Merriweather</vt:lpstr>
      <vt:lpstr>Merriweather</vt:lpstr>
      <vt:lpstr>Calibri</vt:lpstr>
      <vt:lpstr>Microsoft YaHei</vt:lpstr>
      <vt:lpstr>Arial Unicode MS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maria</cp:lastModifiedBy>
  <cp:revision>2</cp:revision>
  <dcterms:created xsi:type="dcterms:W3CDTF">2026-02-25T19:23:00Z</dcterms:created>
  <dcterms:modified xsi:type="dcterms:W3CDTF">2026-02-25T19:24:03Z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DA877102A9EC4FA5B4D6385C1CA96093_13</vt:lpwstr>
  </property>
  <property fmtid="{D5CDD505-2E9C-101B-9397-08002B2CF9AE}" pid="3" name="KSOProductBuildVer">
    <vt:lpwstr>1033-12.2.0.23196</vt:lpwstr>
  </property>
</Properties>
</file>