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png"/><Relationship Id="rId8" Type="http://schemas.openxmlformats.org/officeDocument/2006/relationships/image" Target="../media/image78.png"/><Relationship Id="rId7" Type="http://schemas.openxmlformats.org/officeDocument/2006/relationships/image" Target="../media/image60.png"/><Relationship Id="rId6" Type="http://schemas.openxmlformats.org/officeDocument/2006/relationships/image" Target="../media/image77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10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3.png"/><Relationship Id="rId10" Type="http://schemas.openxmlformats.org/officeDocument/2006/relationships/image" Target="../media/image17.png"/><Relationship Id="rId1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8.png"/><Relationship Id="rId8" Type="http://schemas.openxmlformats.org/officeDocument/2006/relationships/image" Target="../media/image87.png"/><Relationship Id="rId7" Type="http://schemas.openxmlformats.org/officeDocument/2006/relationships/image" Target="../media/image86.png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3" Type="http://schemas.openxmlformats.org/officeDocument/2006/relationships/notesSlide" Target="../notesSlides/notesSlide1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90.png"/><Relationship Id="rId10" Type="http://schemas.openxmlformats.org/officeDocument/2006/relationships/image" Target="../media/image89.png"/><Relationship Id="rId1" Type="http://schemas.openxmlformats.org/officeDocument/2006/relationships/image" Target="../media/image80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9.png"/><Relationship Id="rId8" Type="http://schemas.openxmlformats.org/officeDocument/2006/relationships/image" Target="../media/image98.png"/><Relationship Id="rId7" Type="http://schemas.openxmlformats.org/officeDocument/2006/relationships/image" Target="../media/image97.png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5" Type="http://schemas.openxmlformats.org/officeDocument/2006/relationships/notesSlide" Target="../notesSlides/notesSlide12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03.png"/><Relationship Id="rId12" Type="http://schemas.openxmlformats.org/officeDocument/2006/relationships/image" Target="../media/image102.png"/><Relationship Id="rId11" Type="http://schemas.openxmlformats.org/officeDocument/2006/relationships/image" Target="../media/image101.png"/><Relationship Id="rId10" Type="http://schemas.openxmlformats.org/officeDocument/2006/relationships/image" Target="../media/image100.png"/><Relationship Id="rId1" Type="http://schemas.openxmlformats.org/officeDocument/2006/relationships/image" Target="../media/image9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2.png"/><Relationship Id="rId8" Type="http://schemas.openxmlformats.org/officeDocument/2006/relationships/image" Target="../media/image111.png"/><Relationship Id="rId7" Type="http://schemas.openxmlformats.org/officeDocument/2006/relationships/image" Target="../media/image110.png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3" Type="http://schemas.openxmlformats.org/officeDocument/2006/relationships/notesSlide" Target="../notesSlides/notesSlide13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14.png"/><Relationship Id="rId10" Type="http://schemas.openxmlformats.org/officeDocument/2006/relationships/image" Target="../media/image113.png"/><Relationship Id="rId1" Type="http://schemas.openxmlformats.org/officeDocument/2006/relationships/image" Target="../media/image10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3.png"/><Relationship Id="rId8" Type="http://schemas.openxmlformats.org/officeDocument/2006/relationships/image" Target="../media/image122.png"/><Relationship Id="rId7" Type="http://schemas.openxmlformats.org/officeDocument/2006/relationships/image" Target="../media/image121.png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7" Type="http://schemas.openxmlformats.org/officeDocument/2006/relationships/notesSlide" Target="../notesSlides/notesSlide14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29.png"/><Relationship Id="rId14" Type="http://schemas.openxmlformats.org/officeDocument/2006/relationships/image" Target="../media/image128.png"/><Relationship Id="rId13" Type="http://schemas.openxmlformats.org/officeDocument/2006/relationships/image" Target="../media/image127.png"/><Relationship Id="rId12" Type="http://schemas.openxmlformats.org/officeDocument/2006/relationships/image" Target="../media/image126.png"/><Relationship Id="rId11" Type="http://schemas.openxmlformats.org/officeDocument/2006/relationships/image" Target="../media/image125.png"/><Relationship Id="rId10" Type="http://schemas.openxmlformats.org/officeDocument/2006/relationships/image" Target="../media/image124.png"/><Relationship Id="rId1" Type="http://schemas.openxmlformats.org/officeDocument/2006/relationships/image" Target="../media/image11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8.png"/><Relationship Id="rId8" Type="http://schemas.openxmlformats.org/officeDocument/2006/relationships/image" Target="../media/image137.png"/><Relationship Id="rId7" Type="http://schemas.openxmlformats.org/officeDocument/2006/relationships/image" Target="../media/image136.png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5" Type="http://schemas.openxmlformats.org/officeDocument/2006/relationships/notesSlide" Target="../notesSlides/notesSlide15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42.png"/><Relationship Id="rId12" Type="http://schemas.openxmlformats.org/officeDocument/2006/relationships/image" Target="../media/image141.png"/><Relationship Id="rId11" Type="http://schemas.openxmlformats.org/officeDocument/2006/relationships/image" Target="../media/image140.png"/><Relationship Id="rId10" Type="http://schemas.openxmlformats.org/officeDocument/2006/relationships/image" Target="../media/image139.png"/><Relationship Id="rId1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1.png"/><Relationship Id="rId8" Type="http://schemas.openxmlformats.org/officeDocument/2006/relationships/image" Target="../media/image150.png"/><Relationship Id="rId7" Type="http://schemas.openxmlformats.org/officeDocument/2006/relationships/image" Target="../media/image149.png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5" Type="http://schemas.openxmlformats.org/officeDocument/2006/relationships/notesSlide" Target="../notesSlides/notesSlide16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55.png"/><Relationship Id="rId12" Type="http://schemas.openxmlformats.org/officeDocument/2006/relationships/image" Target="../media/image154.png"/><Relationship Id="rId11" Type="http://schemas.openxmlformats.org/officeDocument/2006/relationships/image" Target="../media/image153.png"/><Relationship Id="rId10" Type="http://schemas.openxmlformats.org/officeDocument/2006/relationships/image" Target="../media/image152.png"/><Relationship Id="rId1" Type="http://schemas.openxmlformats.org/officeDocument/2006/relationships/image" Target="../media/image143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4.png"/><Relationship Id="rId8" Type="http://schemas.openxmlformats.org/officeDocument/2006/relationships/image" Target="../media/image163.png"/><Relationship Id="rId7" Type="http://schemas.openxmlformats.org/officeDocument/2006/relationships/image" Target="../media/image162.png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6" Type="http://schemas.openxmlformats.org/officeDocument/2006/relationships/notesSlide" Target="../notesSlides/notesSlide17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169.png"/><Relationship Id="rId13" Type="http://schemas.openxmlformats.org/officeDocument/2006/relationships/image" Target="../media/image168.png"/><Relationship Id="rId12" Type="http://schemas.openxmlformats.org/officeDocument/2006/relationships/image" Target="../media/image167.png"/><Relationship Id="rId11" Type="http://schemas.openxmlformats.org/officeDocument/2006/relationships/image" Target="../media/image166.png"/><Relationship Id="rId10" Type="http://schemas.openxmlformats.org/officeDocument/2006/relationships/image" Target="../media/image165.png"/><Relationship Id="rId1" Type="http://schemas.openxmlformats.org/officeDocument/2006/relationships/image" Target="../media/image156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8.png"/><Relationship Id="rId8" Type="http://schemas.openxmlformats.org/officeDocument/2006/relationships/image" Target="../media/image177.png"/><Relationship Id="rId7" Type="http://schemas.openxmlformats.org/officeDocument/2006/relationships/image" Target="../media/image176.png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79.png"/><Relationship Id="rId1" Type="http://schemas.openxmlformats.org/officeDocument/2006/relationships/image" Target="../media/image170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8.png"/><Relationship Id="rId8" Type="http://schemas.openxmlformats.org/officeDocument/2006/relationships/image" Target="../media/image187.png"/><Relationship Id="rId7" Type="http://schemas.openxmlformats.org/officeDocument/2006/relationships/image" Target="../media/image186.png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1" Type="http://schemas.openxmlformats.org/officeDocument/2006/relationships/notesSlide" Target="../notesSlides/notesSlide19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8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1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7.png"/><Relationship Id="rId8" Type="http://schemas.openxmlformats.org/officeDocument/2006/relationships/image" Target="../media/image196.png"/><Relationship Id="rId7" Type="http://schemas.openxmlformats.org/officeDocument/2006/relationships/image" Target="../media/image195.png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3" Type="http://schemas.openxmlformats.org/officeDocument/2006/relationships/notesSlide" Target="../notesSlides/notesSlide20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99.png"/><Relationship Id="rId10" Type="http://schemas.openxmlformats.org/officeDocument/2006/relationships/image" Target="../media/image198.png"/><Relationship Id="rId1" Type="http://schemas.openxmlformats.org/officeDocument/2006/relationships/image" Target="../media/image189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8.png"/><Relationship Id="rId8" Type="http://schemas.openxmlformats.org/officeDocument/2006/relationships/image" Target="../media/image207.png"/><Relationship Id="rId7" Type="http://schemas.openxmlformats.org/officeDocument/2006/relationships/image" Target="../media/image206.png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4" Type="http://schemas.openxmlformats.org/officeDocument/2006/relationships/image" Target="../media/image203.png"/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2" Type="http://schemas.openxmlformats.org/officeDocument/2006/relationships/notesSlide" Target="../notesSlides/notesSlide21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09.png"/><Relationship Id="rId1" Type="http://schemas.openxmlformats.org/officeDocument/2006/relationships/image" Target="../media/image200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8.png"/><Relationship Id="rId8" Type="http://schemas.openxmlformats.org/officeDocument/2006/relationships/image" Target="../media/image217.png"/><Relationship Id="rId7" Type="http://schemas.openxmlformats.org/officeDocument/2006/relationships/image" Target="../media/image216.png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2" Type="http://schemas.openxmlformats.org/officeDocument/2006/relationships/notesSlide" Target="../notesSlides/notesSlide22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19.png"/><Relationship Id="rId1" Type="http://schemas.openxmlformats.org/officeDocument/2006/relationships/image" Target="../media/image210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8.png"/><Relationship Id="rId8" Type="http://schemas.openxmlformats.org/officeDocument/2006/relationships/image" Target="../media/image227.png"/><Relationship Id="rId7" Type="http://schemas.openxmlformats.org/officeDocument/2006/relationships/image" Target="../media/image226.png"/><Relationship Id="rId6" Type="http://schemas.openxmlformats.org/officeDocument/2006/relationships/image" Target="../media/image225.png"/><Relationship Id="rId5" Type="http://schemas.openxmlformats.org/officeDocument/2006/relationships/image" Target="../media/image224.png"/><Relationship Id="rId4" Type="http://schemas.openxmlformats.org/officeDocument/2006/relationships/image" Target="../media/image223.png"/><Relationship Id="rId3" Type="http://schemas.openxmlformats.org/officeDocument/2006/relationships/image" Target="../media/image222.png"/><Relationship Id="rId2" Type="http://schemas.openxmlformats.org/officeDocument/2006/relationships/image" Target="../media/image221.png"/><Relationship Id="rId12" Type="http://schemas.openxmlformats.org/officeDocument/2006/relationships/notesSlide" Target="../notesSlides/notesSlide23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29.png"/><Relationship Id="rId1" Type="http://schemas.openxmlformats.org/officeDocument/2006/relationships/image" Target="../media/image220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8.png"/><Relationship Id="rId8" Type="http://schemas.openxmlformats.org/officeDocument/2006/relationships/image" Target="../media/image237.png"/><Relationship Id="rId7" Type="http://schemas.openxmlformats.org/officeDocument/2006/relationships/image" Target="../media/image236.png"/><Relationship Id="rId6" Type="http://schemas.openxmlformats.org/officeDocument/2006/relationships/image" Target="../media/image235.png"/><Relationship Id="rId5" Type="http://schemas.openxmlformats.org/officeDocument/2006/relationships/image" Target="../media/image234.png"/><Relationship Id="rId4" Type="http://schemas.openxmlformats.org/officeDocument/2006/relationships/image" Target="../media/image233.png"/><Relationship Id="rId3" Type="http://schemas.openxmlformats.org/officeDocument/2006/relationships/image" Target="../media/image232.png"/><Relationship Id="rId2" Type="http://schemas.openxmlformats.org/officeDocument/2006/relationships/image" Target="../media/image231.png"/><Relationship Id="rId12" Type="http://schemas.openxmlformats.org/officeDocument/2006/relationships/notesSlide" Target="../notesSlides/notesSlide24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39.png"/><Relationship Id="rId1" Type="http://schemas.openxmlformats.org/officeDocument/2006/relationships/image" Target="../media/image230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8.png"/><Relationship Id="rId8" Type="http://schemas.openxmlformats.org/officeDocument/2006/relationships/image" Target="../media/image247.png"/><Relationship Id="rId7" Type="http://schemas.openxmlformats.org/officeDocument/2006/relationships/image" Target="../media/image246.png"/><Relationship Id="rId6" Type="http://schemas.openxmlformats.org/officeDocument/2006/relationships/image" Target="../media/image245.png"/><Relationship Id="rId5" Type="http://schemas.openxmlformats.org/officeDocument/2006/relationships/image" Target="../media/image244.png"/><Relationship Id="rId4" Type="http://schemas.openxmlformats.org/officeDocument/2006/relationships/image" Target="../media/image243.png"/><Relationship Id="rId3" Type="http://schemas.openxmlformats.org/officeDocument/2006/relationships/image" Target="../media/image242.png"/><Relationship Id="rId2" Type="http://schemas.openxmlformats.org/officeDocument/2006/relationships/image" Target="../media/image241.png"/><Relationship Id="rId12" Type="http://schemas.openxmlformats.org/officeDocument/2006/relationships/notesSlide" Target="../notesSlides/notesSlide25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49.png"/><Relationship Id="rId1" Type="http://schemas.openxmlformats.org/officeDocument/2006/relationships/image" Target="../media/image240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8.png"/><Relationship Id="rId8" Type="http://schemas.openxmlformats.org/officeDocument/2006/relationships/image" Target="../media/image257.png"/><Relationship Id="rId7" Type="http://schemas.openxmlformats.org/officeDocument/2006/relationships/image" Target="../media/image256.png"/><Relationship Id="rId6" Type="http://schemas.openxmlformats.org/officeDocument/2006/relationships/image" Target="../media/image255.png"/><Relationship Id="rId5" Type="http://schemas.openxmlformats.org/officeDocument/2006/relationships/image" Target="../media/image254.png"/><Relationship Id="rId4" Type="http://schemas.openxmlformats.org/officeDocument/2006/relationships/image" Target="../media/image253.png"/><Relationship Id="rId3" Type="http://schemas.openxmlformats.org/officeDocument/2006/relationships/image" Target="../media/image252.png"/><Relationship Id="rId2" Type="http://schemas.openxmlformats.org/officeDocument/2006/relationships/image" Target="../media/image251.png"/><Relationship Id="rId12" Type="http://schemas.openxmlformats.org/officeDocument/2006/relationships/notesSlide" Target="../notesSlides/notesSlide26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259.png"/><Relationship Id="rId1" Type="http://schemas.openxmlformats.org/officeDocument/2006/relationships/image" Target="../media/image250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8.png"/><Relationship Id="rId8" Type="http://schemas.openxmlformats.org/officeDocument/2006/relationships/image" Target="../media/image267.png"/><Relationship Id="rId7" Type="http://schemas.openxmlformats.org/officeDocument/2006/relationships/image" Target="../media/image266.png"/><Relationship Id="rId6" Type="http://schemas.openxmlformats.org/officeDocument/2006/relationships/image" Target="../media/image265.png"/><Relationship Id="rId5" Type="http://schemas.openxmlformats.org/officeDocument/2006/relationships/image" Target="../media/image264.png"/><Relationship Id="rId4" Type="http://schemas.openxmlformats.org/officeDocument/2006/relationships/image" Target="../media/image263.png"/><Relationship Id="rId3" Type="http://schemas.openxmlformats.org/officeDocument/2006/relationships/image" Target="../media/image262.png"/><Relationship Id="rId2" Type="http://schemas.openxmlformats.org/officeDocument/2006/relationships/image" Target="../media/image261.png"/><Relationship Id="rId16" Type="http://schemas.openxmlformats.org/officeDocument/2006/relationships/notesSlide" Target="../notesSlides/notesSlide27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273.png"/><Relationship Id="rId13" Type="http://schemas.openxmlformats.org/officeDocument/2006/relationships/image" Target="../media/image272.png"/><Relationship Id="rId12" Type="http://schemas.openxmlformats.org/officeDocument/2006/relationships/image" Target="../media/image271.png"/><Relationship Id="rId11" Type="http://schemas.openxmlformats.org/officeDocument/2006/relationships/image" Target="../media/image270.png"/><Relationship Id="rId10" Type="http://schemas.openxmlformats.org/officeDocument/2006/relationships/image" Target="../media/image269.png"/><Relationship Id="rId1" Type="http://schemas.openxmlformats.org/officeDocument/2006/relationships/image" Target="../media/image260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2.png"/><Relationship Id="rId8" Type="http://schemas.openxmlformats.org/officeDocument/2006/relationships/image" Target="../media/image281.png"/><Relationship Id="rId7" Type="http://schemas.openxmlformats.org/officeDocument/2006/relationships/image" Target="../media/image280.png"/><Relationship Id="rId6" Type="http://schemas.openxmlformats.org/officeDocument/2006/relationships/image" Target="../media/image279.png"/><Relationship Id="rId5" Type="http://schemas.openxmlformats.org/officeDocument/2006/relationships/image" Target="../media/image278.png"/><Relationship Id="rId4" Type="http://schemas.openxmlformats.org/officeDocument/2006/relationships/image" Target="../media/image277.png"/><Relationship Id="rId3" Type="http://schemas.openxmlformats.org/officeDocument/2006/relationships/image" Target="../media/image276.png"/><Relationship Id="rId2" Type="http://schemas.openxmlformats.org/officeDocument/2006/relationships/image" Target="../media/image275.png"/><Relationship Id="rId18" Type="http://schemas.openxmlformats.org/officeDocument/2006/relationships/notesSlide" Target="../notesSlides/notesSlide28.xml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289.png"/><Relationship Id="rId15" Type="http://schemas.openxmlformats.org/officeDocument/2006/relationships/image" Target="../media/image288.png"/><Relationship Id="rId14" Type="http://schemas.openxmlformats.org/officeDocument/2006/relationships/image" Target="../media/image287.png"/><Relationship Id="rId13" Type="http://schemas.openxmlformats.org/officeDocument/2006/relationships/image" Target="../media/image286.png"/><Relationship Id="rId12" Type="http://schemas.openxmlformats.org/officeDocument/2006/relationships/image" Target="../media/image285.png"/><Relationship Id="rId11" Type="http://schemas.openxmlformats.org/officeDocument/2006/relationships/image" Target="../media/image284.png"/><Relationship Id="rId10" Type="http://schemas.openxmlformats.org/officeDocument/2006/relationships/image" Target="../media/image283.png"/><Relationship Id="rId1" Type="http://schemas.openxmlformats.org/officeDocument/2006/relationships/image" Target="../media/image27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0" Type="http://schemas.openxmlformats.org/officeDocument/2006/relationships/notesSlide" Target="../notesSlides/notesSlide3.xml"/><Relationship Id="rId2" Type="http://schemas.openxmlformats.org/officeDocument/2006/relationships/image" Target="../media/image18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34.png"/><Relationship Id="rId17" Type="http://schemas.openxmlformats.org/officeDocument/2006/relationships/image" Target="../media/image33.png"/><Relationship Id="rId16" Type="http://schemas.openxmlformats.org/officeDocument/2006/relationships/image" Target="../media/image32.png"/><Relationship Id="rId15" Type="http://schemas.openxmlformats.org/officeDocument/2006/relationships/image" Target="../media/image31.png"/><Relationship Id="rId14" Type="http://schemas.openxmlformats.org/officeDocument/2006/relationships/image" Target="../media/image30.png"/><Relationship Id="rId13" Type="http://schemas.openxmlformats.org/officeDocument/2006/relationships/image" Target="../media/image29.png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9" Type="http://schemas.openxmlformats.org/officeDocument/2006/relationships/notesSlide" Target="../notesSlides/notesSlide5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17.png"/><Relationship Id="rId16" Type="http://schemas.openxmlformats.org/officeDocument/2006/relationships/image" Target="../media/image53.png"/><Relationship Id="rId15" Type="http://schemas.openxmlformats.org/officeDocument/2006/relationships/image" Target="../media/image52.png"/><Relationship Id="rId14" Type="http://schemas.openxmlformats.org/officeDocument/2006/relationships/image" Target="../media/image51.png"/><Relationship Id="rId13" Type="http://schemas.openxmlformats.org/officeDocument/2006/relationships/image" Target="../media/image50.png"/><Relationship Id="rId12" Type="http://schemas.openxmlformats.org/officeDocument/2006/relationships/image" Target="../media/image49.png"/><Relationship Id="rId11" Type="http://schemas.openxmlformats.org/officeDocument/2006/relationships/image" Target="../media/image48.png"/><Relationship Id="rId10" Type="http://schemas.openxmlformats.org/officeDocument/2006/relationships/image" Target="../media/image47.png"/><Relationship Id="rId1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6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3.png"/><Relationship Id="rId10" Type="http://schemas.openxmlformats.org/officeDocument/2006/relationships/image" Target="../media/image17.png"/><Relationship Id="rId1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7.png"/><Relationship Id="rId8" Type="http://schemas.openxmlformats.org/officeDocument/2006/relationships/image" Target="../media/image66.png"/><Relationship Id="rId7" Type="http://schemas.openxmlformats.org/officeDocument/2006/relationships/image" Target="../media/image60.png"/><Relationship Id="rId6" Type="http://schemas.openxmlformats.org/officeDocument/2006/relationships/image" Target="../media/image65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3" Type="http://schemas.openxmlformats.org/officeDocument/2006/relationships/notesSlide" Target="../notesSlides/notesSlide7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3.png"/><Relationship Id="rId10" Type="http://schemas.openxmlformats.org/officeDocument/2006/relationships/image" Target="../media/image17.png"/><Relationship Id="rId1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png"/><Relationship Id="rId8" Type="http://schemas.openxmlformats.org/officeDocument/2006/relationships/image" Target="../media/image62.png"/><Relationship Id="rId7" Type="http://schemas.openxmlformats.org/officeDocument/2006/relationships/image" Target="../media/image60.png"/><Relationship Id="rId6" Type="http://schemas.openxmlformats.org/officeDocument/2006/relationships/image" Target="../media/image70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69.png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63.png"/><Relationship Id="rId10" Type="http://schemas.openxmlformats.org/officeDocument/2006/relationships/image" Target="../media/image17.png"/><Relationship Id="rId1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75.png"/><Relationship Id="rId7" Type="http://schemas.openxmlformats.org/officeDocument/2006/relationships/image" Target="../media/image60.png"/><Relationship Id="rId6" Type="http://schemas.openxmlformats.org/officeDocument/2006/relationships/image" Target="../media/image74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73.png"/><Relationship Id="rId12" Type="http://schemas.openxmlformats.org/officeDocument/2006/relationships/notesSlide" Target="../notesSlides/notesSlide9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63.png"/><Relationship Id="rId1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 t="366" b="366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828">
              <a:alpha val="7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61695" y="1619402"/>
            <a:ext cx="10668305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761695" y="476402"/>
            <a:ext cx="4086454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Nascita della Repubblica</a:t>
            </a:r>
            <a:endParaRPr lang="en-US" sz="1800" dirty="0"/>
          </a:p>
        </p:txBody>
      </p:sp>
      <p:sp>
        <p:nvSpPr>
          <p:cNvPr id="8" name="Text 5"/>
          <p:cNvSpPr txBox="1"/>
          <p:nvPr/>
        </p:nvSpPr>
        <p:spPr>
          <a:xfrm>
            <a:off x="761695" y="819302"/>
            <a:ext cx="6043270" cy="609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8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L'Italia Sceglie</a:t>
            </a:r>
            <a:endParaRPr lang="en-US" sz="4800" dirty="0"/>
          </a:p>
        </p:txBody>
      </p:sp>
      <p:sp>
        <p:nvSpPr>
          <p:cNvPr id="9" name="Text 6"/>
          <p:cNvSpPr txBox="1"/>
          <p:nvPr/>
        </p:nvSpPr>
        <p:spPr>
          <a:xfrm>
            <a:off x="10954512" y="857707"/>
            <a:ext cx="724205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🗳️</a:t>
            </a:r>
            <a:endParaRPr lang="en-US" sz="30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61695" y="1981505"/>
            <a:ext cx="237744" cy="1901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143000" y="1933956"/>
            <a:ext cx="6563563" cy="6483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 la </a:t>
            </a:r>
            <a:r>
              <a:rPr lang="en-US" sz="18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 VOLTA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nella storia: suffragio universale vero, </a:t>
            </a:r>
            <a:r>
              <a:rPr lang="en-US" sz="18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anche le donne votano!</a:t>
            </a:r>
            <a:endParaRPr lang="en-US" sz="18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1695" y="2811780"/>
            <a:ext cx="190195" cy="190195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095451" y="2764231"/>
            <a:ext cx="5610758" cy="9628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 doppia scelta storica sulla scheda elettorale: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1. </a:t>
            </a:r>
            <a:r>
              <a:rPr lang="en-US" sz="18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Repubblica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 </a:t>
            </a:r>
            <a:r>
              <a:rPr lang="en-US" sz="18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Monarchia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2. Chi scriverà la nuova Costituzione?</a:t>
            </a:r>
            <a:endParaRPr lang="en-US" sz="1800" dirty="0"/>
          </a:p>
        </p:txBody>
      </p:sp>
      <p:sp>
        <p:nvSpPr>
          <p:cNvPr id="14" name="Shape 9"/>
          <p:cNvSpPr/>
          <p:nvPr/>
        </p:nvSpPr>
        <p:spPr>
          <a:xfrm>
            <a:off x="761695" y="4009644"/>
            <a:ext cx="6858000" cy="1162202"/>
          </a:xfrm>
          <a:prstGeom prst="roundRect">
            <a:avLst>
              <a:gd name="adj" fmla="val 6449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15" name="Text 10"/>
          <p:cNvSpPr txBox="1"/>
          <p:nvPr/>
        </p:nvSpPr>
        <p:spPr>
          <a:xfrm>
            <a:off x="961949" y="4209898"/>
            <a:ext cx="1303020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0E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Repubblica:</a:t>
            </a:r>
            <a:endParaRPr lang="en-US" sz="1500" dirty="0"/>
          </a:p>
        </p:txBody>
      </p:sp>
      <p:sp>
        <p:nvSpPr>
          <p:cNvPr id="16" name="Text 11"/>
          <p:cNvSpPr txBox="1"/>
          <p:nvPr/>
        </p:nvSpPr>
        <p:spPr>
          <a:xfrm>
            <a:off x="5297119" y="4209898"/>
            <a:ext cx="252831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12.718.641 voti (54,3%)</a:t>
            </a:r>
            <a:endParaRPr lang="en-US" sz="1500" dirty="0"/>
          </a:p>
        </p:txBody>
      </p:sp>
      <p:sp>
        <p:nvSpPr>
          <p:cNvPr id="17" name="Text 12"/>
          <p:cNvSpPr txBox="1"/>
          <p:nvPr/>
        </p:nvSpPr>
        <p:spPr>
          <a:xfrm>
            <a:off x="961949" y="4591202"/>
            <a:ext cx="1185977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0E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Monarchia: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5255057" y="4591202"/>
            <a:ext cx="2585009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10.718.502 voti (45,7%)</a:t>
            </a:r>
            <a:endParaRPr lang="en-US" sz="150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rcRect l="-1282" r="-1282"/>
          <a:stretch>
            <a:fillRect/>
          </a:stretch>
        </p:blipFill>
        <p:spPr>
          <a:xfrm>
            <a:off x="761695" y="5409590"/>
            <a:ext cx="219456" cy="190195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1123798" y="5362042"/>
            <a:ext cx="6581851" cy="6483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Repubblica vince! Il Re Umberto II lascia l'Italia per l'esilio.</a:t>
            </a:r>
            <a:endParaRPr lang="en-US" sz="1800" dirty="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61695" y="6240780"/>
            <a:ext cx="237744" cy="19019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143000" y="6192317"/>
            <a:ext cx="6563563" cy="9628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Vengono eletti </a:t>
            </a:r>
            <a:r>
              <a:rPr lang="en-US" sz="18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556 deputati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i "Padri (e Madri) Costituenti".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 loro </a:t>
            </a:r>
            <a:r>
              <a:rPr lang="en-US" sz="18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 donne</a:t>
            </a:r>
            <a:r>
              <a:rPr lang="en-US" sz="1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: le pioniere di un'Italia nuova.</a:t>
            </a:r>
            <a:endParaRPr lang="en-US" sz="1800" dirty="0"/>
          </a:p>
        </p:txBody>
      </p:sp>
      <p:sp>
        <p:nvSpPr>
          <p:cNvPr id="23" name="Shape 16"/>
          <p:cNvSpPr/>
          <p:nvPr/>
        </p:nvSpPr>
        <p:spPr>
          <a:xfrm>
            <a:off x="761695" y="7343546"/>
            <a:ext cx="38405" cy="400507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24" name="Text 17"/>
          <p:cNvSpPr txBox="1"/>
          <p:nvPr/>
        </p:nvSpPr>
        <p:spPr>
          <a:xfrm>
            <a:off x="990295" y="7343546"/>
            <a:ext cx="11125505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i="1" dirty="0">
                <a:solidFill>
                  <a:srgbClr val="E0E0E0">
                    <a:alpha val="90000"/>
                  </a:srgbClr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"Una data che segna la fine di un'epoca e l'inizio della democrazia."</a:t>
            </a:r>
            <a:endParaRPr lang="en-US" sz="2100" dirty="0"/>
          </a:p>
        </p:txBody>
      </p:sp>
      <p:sp>
        <p:nvSpPr>
          <p:cNvPr id="25" name="Shape 18"/>
          <p:cNvSpPr/>
          <p:nvPr/>
        </p:nvSpPr>
        <p:spPr>
          <a:xfrm>
            <a:off x="11667744" y="0"/>
            <a:ext cx="142646" cy="381305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11667744" y="381305"/>
            <a:ext cx="142646" cy="3813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20"/>
          <p:cNvSpPr/>
          <p:nvPr/>
        </p:nvSpPr>
        <p:spPr>
          <a:xfrm>
            <a:off x="11667744" y="761695"/>
            <a:ext cx="142646" cy="381305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695" y="0"/>
            <a:ext cx="1723644" cy="448056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761695" y="0"/>
            <a:ext cx="1724558" cy="4480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18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GIUGNO 1946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-1" r="-1"/>
          <a:stretch>
            <a:fillRect/>
          </a:stretch>
        </p:blipFill>
        <p:spPr>
          <a:xfrm>
            <a:off x="8382305" y="2505456"/>
            <a:ext cx="4286707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7" b="-7"/>
          <a:stretch>
            <a:fillRect/>
          </a:stretch>
        </p:blipFill>
        <p:spPr>
          <a:xfrm>
            <a:off x="3429000" y="952805"/>
            <a:ext cx="8191195" cy="17602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87107" cy="11914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"La Repubblica, una e indivisibile, riconosce e promuove le autonomie locali; attua nei servizi che dipendono dallo Stato il più ampio decentramento amministrativo..."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429000" y="2998318"/>
            <a:ext cx="8191195" cy="2819095"/>
          </a:xfrm>
          <a:prstGeom prst="roundRect">
            <a:avLst>
              <a:gd name="adj" fmla="val 1644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845613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845613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959913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3932834"/>
            <a:ext cx="7565746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L'Italia è UN solo paese e non si può dividere. Ma Regioni, Province e Comuni hanno la loro autonomia per gestire molte cose da soli, più vicini ai cittadini.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1162202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733349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UNITÀ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1106" y="6096305"/>
            <a:ext cx="2457907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5159959" y="6096305"/>
            <a:ext cx="2029054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AUTONOMIA LOCALE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4922215" y="6210605"/>
            <a:ext cx="161849" cy="152705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8916" y="6096305"/>
            <a:ext cx="2219249" cy="381305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7757770" y="6096305"/>
            <a:ext cx="17913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DECENTRAMENTO</a:t>
            </a:r>
            <a:endParaRPr lang="en-US" sz="12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7519111" y="6210605"/>
            <a:ext cx="161849" cy="152705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5</a:t>
            </a:r>
            <a:endParaRPr lang="en-US" sz="21000" dirty="0"/>
          </a:p>
        </p:txBody>
      </p:sp>
      <p:sp>
        <p:nvSpPr>
          <p:cNvPr id="24" name="Text 11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6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30" name="Text 15"/>
          <p:cNvSpPr txBox="1"/>
          <p:nvPr/>
        </p:nvSpPr>
        <p:spPr>
          <a:xfrm>
            <a:off x="10846613" y="690372"/>
            <a:ext cx="9052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🗺️</a:t>
            </a:r>
            <a:endParaRPr lang="en-US" sz="3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7" b="-7"/>
          <a:stretch>
            <a:fillRect/>
          </a:stretch>
        </p:blipFill>
        <p:spPr>
          <a:xfrm>
            <a:off x="7905902" y="2505456"/>
            <a:ext cx="476219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7" b="-17"/>
          <a:stretch>
            <a:fillRect/>
          </a:stretch>
        </p:blipFill>
        <p:spPr>
          <a:xfrm>
            <a:off x="3429000" y="952805"/>
            <a:ext cx="8191195" cy="136428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87107" cy="800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"La Repubblica tutela con apposite norme le minoranze linguistiche."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429000" y="2602382"/>
            <a:ext cx="8191195" cy="3209544"/>
          </a:xfrm>
          <a:prstGeom prst="roundRect">
            <a:avLst>
              <a:gd name="adj" fmla="val 1268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449678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449678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563978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3891686"/>
            <a:ext cx="7565746" cy="6291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Italia si parlano molte lingue oltre all'italiano (tedesco, sloveno, francese...). Lo Stato le protegge tutte.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2505456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207660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LINGUE MINORITARIE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6188" y="6096305"/>
            <a:ext cx="2628900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6505042" y="6096305"/>
            <a:ext cx="220004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DIVERSITÀ CULTURALE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l="-2994" r="-2994"/>
          <a:stretch>
            <a:fillRect/>
          </a:stretch>
        </p:blipFill>
        <p:spPr>
          <a:xfrm>
            <a:off x="6267298" y="6210605"/>
            <a:ext cx="161849" cy="15270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6</a:t>
            </a:r>
            <a:endParaRPr lang="en-US" sz="21000" dirty="0"/>
          </a:p>
        </p:txBody>
      </p:sp>
      <p:sp>
        <p:nvSpPr>
          <p:cNvPr id="21" name="Text 10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3" name="Shape 11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12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27" name="Text 14"/>
          <p:cNvSpPr txBox="1"/>
          <p:nvPr/>
        </p:nvSpPr>
        <p:spPr>
          <a:xfrm>
            <a:off x="10846613" y="690372"/>
            <a:ext cx="9052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🗣️</a:t>
            </a:r>
            <a:endParaRPr lang="en-US" sz="3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7" b="-7"/>
          <a:stretch>
            <a:fillRect/>
          </a:stretch>
        </p:blipFill>
        <p:spPr>
          <a:xfrm>
            <a:off x="7905902" y="2505456"/>
            <a:ext cx="476219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9" b="-9"/>
          <a:stretch>
            <a:fillRect/>
          </a:stretch>
        </p:blipFill>
        <p:spPr>
          <a:xfrm>
            <a:off x="3429000" y="952805"/>
            <a:ext cx="8191195" cy="1686154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79792" cy="11146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"Lo Stato e la Chiesa cattolica sono, ciascuno nel proprio ordine, indipendenti e sovrani. I loro rapporti sono regolati dai Patti Lateranensi."</a:t>
            </a:r>
            <a:endParaRPr lang="en-US" sz="2200" dirty="0"/>
          </a:p>
        </p:txBody>
      </p:sp>
      <p:sp>
        <p:nvSpPr>
          <p:cNvPr id="9" name="Shape 4"/>
          <p:cNvSpPr/>
          <p:nvPr/>
        </p:nvSpPr>
        <p:spPr>
          <a:xfrm>
            <a:off x="3429000" y="2924251"/>
            <a:ext cx="8191195" cy="2885846"/>
          </a:xfrm>
          <a:prstGeom prst="roundRect">
            <a:avLst>
              <a:gd name="adj" fmla="val 1569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771546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771546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885846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3895344"/>
            <a:ext cx="7565746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Stato e Chiesa sono separati e indipendenti. Lo Stato non è la Chiesa e la Chiesa non è lo Stato. I loro rapporti sono regolati da un accordo chiamato Concordato.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1762049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13341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STATO LAICO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2781" y="6096305"/>
            <a:ext cx="1276502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5761634" y="6096305"/>
            <a:ext cx="847649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CHIESA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l="-2994" r="-2994"/>
          <a:stretch>
            <a:fillRect/>
          </a:stretch>
        </p:blipFill>
        <p:spPr>
          <a:xfrm>
            <a:off x="5522976" y="6210605"/>
            <a:ext cx="161849" cy="152705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5529" y="6096305"/>
            <a:ext cx="2933395" cy="381305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7174382" y="6096305"/>
            <a:ext cx="250545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SEPARAZIONE DEI POTERI</a:t>
            </a:r>
            <a:endParaRPr lang="en-US" sz="12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1"/>
          <a:srcRect l="-2994" r="-2994"/>
          <a:stretch>
            <a:fillRect/>
          </a:stretch>
        </p:blipFill>
        <p:spPr>
          <a:xfrm>
            <a:off x="6935724" y="6210605"/>
            <a:ext cx="161849" cy="152705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7</a:t>
            </a:r>
            <a:endParaRPr lang="en-US" sz="21000" dirty="0"/>
          </a:p>
        </p:txBody>
      </p:sp>
      <p:sp>
        <p:nvSpPr>
          <p:cNvPr id="24" name="Text 11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26" name="Text 12"/>
          <p:cNvSpPr txBox="1"/>
          <p:nvPr/>
        </p:nvSpPr>
        <p:spPr>
          <a:xfrm>
            <a:off x="10846613" y="690372"/>
            <a:ext cx="6766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✝️</a:t>
            </a:r>
            <a:endParaRPr lang="en-US" sz="3700" dirty="0"/>
          </a:p>
        </p:txBody>
      </p:sp>
      <p:pic>
        <p:nvPicPr>
          <p:cNvPr id="27" name="Image 12" descr="preencoded.png"/>
          <p:cNvPicPr>
            <a:picLocks noChangeAspect="1"/>
          </p:cNvPicPr>
          <p:nvPr/>
        </p:nvPicPr>
        <p:blipFill>
          <a:blip r:embed="rId13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8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7" b="-7"/>
          <a:stretch>
            <a:fillRect/>
          </a:stretch>
        </p:blipFill>
        <p:spPr>
          <a:xfrm>
            <a:off x="7905902" y="2505456"/>
            <a:ext cx="476219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7" b="-7"/>
          <a:stretch>
            <a:fillRect/>
          </a:stretch>
        </p:blipFill>
        <p:spPr>
          <a:xfrm>
            <a:off x="3429000" y="952805"/>
            <a:ext cx="8191195" cy="17602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87107" cy="11914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"Tutte le confessioni religiose sono egualmente libere davanti alla legge. Le confessioni religiose diverse dalla cattolica hanno diritto di organizzarsi..."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429000" y="2998318"/>
            <a:ext cx="8191195" cy="2819095"/>
          </a:xfrm>
          <a:prstGeom prst="roundRect">
            <a:avLst>
              <a:gd name="adj" fmla="val 1644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845613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845613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959913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3932834"/>
            <a:ext cx="7565746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Puoi credere in quello che vuoi: cristiano, musulmano, ebreo, buddhista, ateo. Tutte le religioni sono libere. Lo Stato non impone nessuna religione.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2352751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192389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LIBERTÀ RELIGIOSA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1654" y="6096305"/>
            <a:ext cx="3267151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6350508" y="6096305"/>
            <a:ext cx="283829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UGUAGLIANZA TRA RELIGIONI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l="-2994" r="-2994"/>
          <a:stretch>
            <a:fillRect/>
          </a:stretch>
        </p:blipFill>
        <p:spPr>
          <a:xfrm>
            <a:off x="6111850" y="6210605"/>
            <a:ext cx="161849" cy="15270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8</a:t>
            </a:r>
            <a:endParaRPr lang="en-US" sz="21000" dirty="0"/>
          </a:p>
        </p:txBody>
      </p:sp>
      <p:sp>
        <p:nvSpPr>
          <p:cNvPr id="21" name="Text 10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3" name="Shape 11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12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27" name="Text 14"/>
          <p:cNvSpPr txBox="1"/>
          <p:nvPr/>
        </p:nvSpPr>
        <p:spPr>
          <a:xfrm>
            <a:off x="10687507" y="476402"/>
            <a:ext cx="972007" cy="1143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🕌🕍⛪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858707" y="2505456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24805" y="1614830"/>
            <a:ext cx="2857500" cy="28575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rcRect l="-2" r="-2"/>
          <a:stretch>
            <a:fillRect/>
          </a:stretch>
        </p:blipFill>
        <p:spPr>
          <a:xfrm>
            <a:off x="3429000" y="952805"/>
            <a:ext cx="8191195" cy="1760220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802" y="809244"/>
            <a:ext cx="3143707" cy="295351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3676802" y="809244"/>
            <a:ext cx="3143707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 (Aggiornato 2022)</a:t>
            </a:r>
            <a:endParaRPr lang="en-US" sz="1000" dirty="0"/>
          </a:p>
        </p:txBody>
      </p:sp>
      <p:sp>
        <p:nvSpPr>
          <p:cNvPr id="9" name="Text 3"/>
          <p:cNvSpPr txBox="1"/>
          <p:nvPr/>
        </p:nvSpPr>
        <p:spPr>
          <a:xfrm>
            <a:off x="3866998" y="1238098"/>
            <a:ext cx="7458761" cy="11914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"La Repubblica promuove lo sviluppo della cultura e la ricerca scientifica e tecnica. Tutela il paesaggio e il patrimonio storico e artistico della Nazione. 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00924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Tutela l'ambiente, la biodiversità e gli ecosistemi, anche nell'interesse delle future generazioni.</a:t>
            </a:r>
            <a:r>
              <a:rPr lang="en-US" sz="18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 </a:t>
            </a:r>
            <a:endParaRPr lang="en-US" sz="1800" dirty="0"/>
          </a:p>
        </p:txBody>
      </p:sp>
      <p:sp>
        <p:nvSpPr>
          <p:cNvPr id="10" name="Shape 4"/>
          <p:cNvSpPr/>
          <p:nvPr/>
        </p:nvSpPr>
        <p:spPr>
          <a:xfrm>
            <a:off x="3429000" y="2998318"/>
            <a:ext cx="8191195" cy="2819095"/>
          </a:xfrm>
          <a:prstGeom prst="roundRect">
            <a:avLst>
              <a:gd name="adj" fmla="val 1644"/>
            </a:avLst>
          </a:prstGeom>
          <a:solidFill>
            <a:srgbClr val="E8F5E9"/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495" y="2846527"/>
            <a:ext cx="1990649" cy="38130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114800" y="2846527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 t="-100" b="-100"/>
          <a:stretch>
            <a:fillRect/>
          </a:stretch>
        </p:blipFill>
        <p:spPr>
          <a:xfrm>
            <a:off x="3924605" y="2960827"/>
            <a:ext cx="114300" cy="152705"/>
          </a:xfrm>
          <a:prstGeom prst="rect">
            <a:avLst/>
          </a:prstGeom>
        </p:spPr>
      </p:pic>
      <p:sp>
        <p:nvSpPr>
          <p:cNvPr id="14" name="Text 6"/>
          <p:cNvSpPr txBox="1"/>
          <p:nvPr/>
        </p:nvSpPr>
        <p:spPr>
          <a:xfrm>
            <a:off x="3781044" y="4090111"/>
            <a:ext cx="7565746" cy="6291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 Stato investe in cultura, scienza e arte. Protegge paesaggio, musei, monumenti e AMBIENTE per le generazioni future.</a:t>
            </a:r>
            <a:endParaRPr lang="en-US" sz="16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0" y="6096305"/>
            <a:ext cx="1438351" cy="381305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3857854" y="6096305"/>
            <a:ext cx="100949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CULTURA</a:t>
            </a:r>
            <a:endParaRPr lang="en-US" sz="1200" dirty="0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2682" y="6096305"/>
            <a:ext cx="1390802" cy="381305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5431536" y="6096305"/>
            <a:ext cx="961949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RICERCA</a:t>
            </a:r>
            <a:endParaRPr lang="en-US" sz="1200" dirty="0"/>
          </a:p>
        </p:txBody>
      </p:sp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0"/>
          <a:srcRect l="-2994" r="-2994"/>
          <a:stretch>
            <a:fillRect/>
          </a:stretch>
        </p:blipFill>
        <p:spPr>
          <a:xfrm>
            <a:off x="5192878" y="6210605"/>
            <a:ext cx="161849" cy="152705"/>
          </a:xfrm>
          <a:prstGeom prst="rect">
            <a:avLst/>
          </a:prstGeom>
        </p:spPr>
      </p:pic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5217" y="6096305"/>
            <a:ext cx="1543507" cy="381305"/>
          </a:xfrm>
          <a:prstGeom prst="rect">
            <a:avLst/>
          </a:prstGeom>
        </p:spPr>
      </p:pic>
      <p:sp>
        <p:nvSpPr>
          <p:cNvPr id="22" name="Text 9"/>
          <p:cNvSpPr/>
          <p:nvPr/>
        </p:nvSpPr>
        <p:spPr>
          <a:xfrm>
            <a:off x="6964070" y="6096305"/>
            <a:ext cx="1114654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AMBIENTE</a:t>
            </a:r>
            <a:endParaRPr lang="en-US" sz="1200" dirty="0"/>
          </a:p>
        </p:txBody>
      </p:sp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12"/>
          <a:srcRect l="-2994" r="-2994"/>
          <a:stretch>
            <a:fillRect/>
          </a:stretch>
        </p:blipFill>
        <p:spPr>
          <a:xfrm>
            <a:off x="6726326" y="6210605"/>
            <a:ext cx="161849" cy="152705"/>
          </a:xfrm>
          <a:prstGeom prst="rect">
            <a:avLst/>
          </a:prstGeom>
        </p:spPr>
      </p:pic>
      <p:pic>
        <p:nvPicPr>
          <p:cNvPr id="2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17713" y="6096305"/>
            <a:ext cx="1762049" cy="381305"/>
          </a:xfrm>
          <a:prstGeom prst="rect">
            <a:avLst/>
          </a:prstGeom>
        </p:spPr>
      </p:pic>
      <p:sp>
        <p:nvSpPr>
          <p:cNvPr id="25" name="Text 10"/>
          <p:cNvSpPr/>
          <p:nvPr/>
        </p:nvSpPr>
        <p:spPr>
          <a:xfrm>
            <a:off x="8646566" y="6096305"/>
            <a:ext cx="13341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PATRIMONIO</a:t>
            </a:r>
            <a:endParaRPr lang="en-US" sz="1200" dirty="0"/>
          </a:p>
        </p:txBody>
      </p:sp>
      <p:pic>
        <p:nvPicPr>
          <p:cNvPr id="26" name="Image 13" descr="preencoded.png"/>
          <p:cNvPicPr>
            <a:picLocks noChangeAspect="1"/>
          </p:cNvPicPr>
          <p:nvPr/>
        </p:nvPicPr>
        <p:blipFill>
          <a:blip r:embed="rId14"/>
          <a:srcRect l="-2994" r="-2994"/>
          <a:stretch>
            <a:fillRect/>
          </a:stretch>
        </p:blipFill>
        <p:spPr>
          <a:xfrm>
            <a:off x="8407908" y="6210605"/>
            <a:ext cx="161849" cy="152705"/>
          </a:xfrm>
          <a:prstGeom prst="rect">
            <a:avLst/>
          </a:prstGeom>
        </p:spPr>
      </p:pic>
      <p:sp>
        <p:nvSpPr>
          <p:cNvPr id="27" name="Text 11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9</a:t>
            </a:r>
            <a:endParaRPr lang="en-US" sz="21000" dirty="0"/>
          </a:p>
        </p:txBody>
      </p:sp>
      <p:sp>
        <p:nvSpPr>
          <p:cNvPr id="28" name="Text 12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9" name="Image 14" descr="preencoded.png"/>
          <p:cNvPicPr>
            <a:picLocks noChangeAspect="1"/>
          </p:cNvPicPr>
          <p:nvPr/>
        </p:nvPicPr>
        <p:blipFill>
          <a:blip r:embed="rId15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30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Shape 16"/>
          <p:cNvSpPr/>
          <p:nvPr/>
        </p:nvSpPr>
        <p:spPr>
          <a:xfrm>
            <a:off x="10287000" y="571500"/>
            <a:ext cx="1333195" cy="952805"/>
          </a:xfrm>
          <a:prstGeom prst="roundRect">
            <a:avLst>
              <a:gd name="adj" fmla="val 38388"/>
            </a:avLst>
          </a:prstGeom>
          <a:solidFill>
            <a:srgbClr val="FFFFFF"/>
          </a:solidFill>
          <a:ln w="25400">
            <a:solidFill>
              <a:srgbClr val="D4AF37"/>
            </a:solidFill>
            <a:prstDash val="solid"/>
          </a:ln>
          <a:effectLst>
            <a:outerShdw blurRad="1016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4" name="Text 17"/>
          <p:cNvSpPr txBox="1"/>
          <p:nvPr/>
        </p:nvSpPr>
        <p:spPr>
          <a:xfrm>
            <a:off x="10306202" y="666598"/>
            <a:ext cx="1353312" cy="762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🎨🔬🌿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858707" y="2505456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7" b="-7"/>
          <a:stretch>
            <a:fillRect/>
          </a:stretch>
        </p:blipFill>
        <p:spPr>
          <a:xfrm>
            <a:off x="3429000" y="952805"/>
            <a:ext cx="8191195" cy="17602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87107" cy="11914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"L'ordinamento giuridico italiano si conforma alle norme del diritto internazionale... Lo straniero... ha diritto d'asilo nel territorio della Repubblica..."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429000" y="2998318"/>
            <a:ext cx="8191195" cy="2819095"/>
          </a:xfrm>
          <a:prstGeom prst="roundRect">
            <a:avLst>
              <a:gd name="adj" fmla="val 1644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845613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845613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959913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3932834"/>
            <a:ext cx="7565746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L'Italia rispetta le regole internazionali. Chi fugge da un paese dove non ha libertà può chiedere ASILO in Italia. La solidarietà vale anche oltre i confini.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2943454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251460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DIRITTO INTERNAZIONALE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3271" y="6096305"/>
            <a:ext cx="1152144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6942125" y="6096305"/>
            <a:ext cx="7242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ASILO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l="-2994" r="-2994"/>
          <a:stretch>
            <a:fillRect/>
          </a:stretch>
        </p:blipFill>
        <p:spPr>
          <a:xfrm>
            <a:off x="6703466" y="6210605"/>
            <a:ext cx="161849" cy="152705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98918" y="6096305"/>
            <a:ext cx="1790395" cy="381305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8227771" y="6096305"/>
            <a:ext cx="136245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SOLIDARIETÀ</a:t>
            </a:r>
            <a:endParaRPr lang="en-US" sz="12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1"/>
          <a:srcRect l="-2994" r="-2994"/>
          <a:stretch>
            <a:fillRect/>
          </a:stretch>
        </p:blipFill>
        <p:spPr>
          <a:xfrm>
            <a:off x="7989113" y="6210605"/>
            <a:ext cx="161849" cy="152705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476402" y="914400"/>
            <a:ext cx="3391510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10</a:t>
            </a:r>
            <a:endParaRPr lang="en-US" sz="21000" dirty="0"/>
          </a:p>
        </p:txBody>
      </p:sp>
      <p:sp>
        <p:nvSpPr>
          <p:cNvPr id="24" name="Text 11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2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6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30" name="Text 15"/>
          <p:cNvSpPr txBox="1"/>
          <p:nvPr/>
        </p:nvSpPr>
        <p:spPr>
          <a:xfrm>
            <a:off x="10846613" y="690372"/>
            <a:ext cx="6766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🌍</a:t>
            </a:r>
            <a:endParaRPr lang="en-US" sz="3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858707" y="2505456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l="-4" r="-4"/>
          <a:stretch>
            <a:fillRect/>
          </a:stretch>
        </p:blipFill>
        <p:spPr>
          <a:xfrm>
            <a:off x="3715207" y="952805"/>
            <a:ext cx="7905902" cy="2305202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095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962095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153205" y="1238098"/>
            <a:ext cx="7187184" cy="17437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1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"L'Italia ripudia la guerra come strumento di offesa alla libertà degli altri popoli e come mezzo di risoluzione delle controversie internazionali; consente... alle limitazioni di sovranità necessarie ad un ordinamento che assicuri la pace e la giustizia fra le Nazioni..."</a:t>
            </a:r>
            <a:endParaRPr lang="en-US" sz="2100" dirty="0"/>
          </a:p>
        </p:txBody>
      </p:sp>
      <p:sp>
        <p:nvSpPr>
          <p:cNvPr id="9" name="Shape 4"/>
          <p:cNvSpPr/>
          <p:nvPr/>
        </p:nvSpPr>
        <p:spPr>
          <a:xfrm>
            <a:off x="3715207" y="3543300"/>
            <a:ext cx="7905902" cy="2266798"/>
          </a:xfrm>
          <a:prstGeom prst="roundRect">
            <a:avLst>
              <a:gd name="adj" fmla="val 2542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702" y="3391510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01007" y="3391510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4209898" y="3505810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4067251" y="4205326"/>
            <a:ext cx="7279538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Dopo le tragedie del '900, l'Italia ha scritto nella Costituzione: </a:t>
            </a:r>
            <a:r>
              <a:rPr lang="en-US" sz="16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 PIÙ LA GUERRA</a:t>
            </a: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"Ripudia" è una parola fortissima — vuol dire: rifiuta totalmente. I conflitti si risolvono con il dialogo. 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5207" y="6096305"/>
            <a:ext cx="1086307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144061" y="6096305"/>
            <a:ext cx="657454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PACE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905402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3246" y="6096305"/>
            <a:ext cx="2790749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5372100" y="6096305"/>
            <a:ext cx="23628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RIPUDIO DELLA GUERRA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l="-2994" r="-2994"/>
          <a:stretch>
            <a:fillRect/>
          </a:stretch>
        </p:blipFill>
        <p:spPr>
          <a:xfrm>
            <a:off x="5133442" y="6210605"/>
            <a:ext cx="161849" cy="152705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3898" y="6096305"/>
            <a:ext cx="1028700" cy="381305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8302752" y="6096305"/>
            <a:ext cx="59984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ONU</a:t>
            </a:r>
            <a:endParaRPr lang="en-US" sz="12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1"/>
          <a:srcRect l="-2994" r="-2994"/>
          <a:stretch>
            <a:fillRect/>
          </a:stretch>
        </p:blipFill>
        <p:spPr>
          <a:xfrm>
            <a:off x="8064094" y="6210605"/>
            <a:ext cx="161849" cy="152705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476402" y="914400"/>
            <a:ext cx="3391510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11</a:t>
            </a:r>
            <a:endParaRPr lang="en-US" sz="21000" dirty="0"/>
          </a:p>
        </p:txBody>
      </p:sp>
      <p:sp>
        <p:nvSpPr>
          <p:cNvPr id="24" name="Text 11"/>
          <p:cNvSpPr txBox="1"/>
          <p:nvPr/>
        </p:nvSpPr>
        <p:spPr>
          <a:xfrm>
            <a:off x="571500" y="761695"/>
            <a:ext cx="277429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2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6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30" name="Text 15"/>
          <p:cNvSpPr txBox="1"/>
          <p:nvPr/>
        </p:nvSpPr>
        <p:spPr>
          <a:xfrm>
            <a:off x="10846613" y="690372"/>
            <a:ext cx="9052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🕊️</a:t>
            </a:r>
            <a:endParaRPr lang="en-US" sz="3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2" b="-2"/>
          <a:stretch>
            <a:fillRect/>
          </a:stretch>
        </p:blipFill>
        <p:spPr>
          <a:xfrm>
            <a:off x="9334195" y="2505456"/>
            <a:ext cx="3333902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4" b="-4"/>
          <a:stretch>
            <a:fillRect/>
          </a:stretch>
        </p:blipFill>
        <p:spPr>
          <a:xfrm>
            <a:off x="3715207" y="952805"/>
            <a:ext cx="7905902" cy="17602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095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962095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153205" y="1238098"/>
            <a:ext cx="7200900" cy="11914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"La bandiera della Repubblica è il tricolore italiano: verde, bianco e rosso, a tre bande verticali di eguali dimensioni."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715207" y="2998318"/>
            <a:ext cx="7905902" cy="2819095"/>
          </a:xfrm>
          <a:prstGeom prst="roundRect">
            <a:avLst>
              <a:gd name="adj" fmla="val 1644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9702" y="2845613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401007" y="2845613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4209898" y="2959913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4067251" y="3932834"/>
            <a:ext cx="7279538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La bandiera è il simbolo visibile della Repubblica. </a:t>
            </a:r>
            <a:endParaRPr lang="en-US" sz="1600" dirty="0"/>
          </a:p>
          <a:p>
            <a:pPr marL="0" indent="0" algn="l">
              <a:buNone/>
            </a:pPr>
            <a:r>
              <a:rPr lang="en-US" sz="16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Verde = speranza</a:t>
            </a: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lang="en-US" sz="16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Rosso = carità</a:t>
            </a: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(secondo l'interpretazione storica risorgimentale). 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8522" y="4275734"/>
            <a:ext cx="1543507" cy="256946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008522" y="4275734"/>
            <a:ext cx="1543507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Bianco = fede</a:t>
            </a:r>
            <a:endParaRPr lang="en-US" sz="16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5207" y="6096305"/>
            <a:ext cx="1419149" cy="381305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4124858" y="6096305"/>
            <a:ext cx="101041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SIMBOLO</a:t>
            </a:r>
            <a:endParaRPr lang="en-US" sz="1200" dirty="0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rcRect l="-3379" r="-3379"/>
          <a:stretch>
            <a:fillRect/>
          </a:stretch>
        </p:blipFill>
        <p:spPr>
          <a:xfrm>
            <a:off x="3905402" y="6210605"/>
            <a:ext cx="142646" cy="152705"/>
          </a:xfrm>
          <a:prstGeom prst="rect">
            <a:avLst/>
          </a:prstGeom>
        </p:spPr>
      </p:pic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76088" y="6096305"/>
            <a:ext cx="1628546" cy="381305"/>
          </a:xfrm>
          <a:prstGeom prst="rect">
            <a:avLst/>
          </a:prstGeom>
        </p:spPr>
      </p:pic>
      <p:sp>
        <p:nvSpPr>
          <p:cNvPr id="20" name="Text 9"/>
          <p:cNvSpPr/>
          <p:nvPr/>
        </p:nvSpPr>
        <p:spPr>
          <a:xfrm>
            <a:off x="5704942" y="6096305"/>
            <a:ext cx="1200607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TRICOLORE</a:t>
            </a:r>
            <a:endParaRPr lang="en-US" sz="1200" dirty="0"/>
          </a:p>
        </p:txBody>
      </p:sp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10"/>
          <a:srcRect l="-2994" r="-2994"/>
          <a:stretch>
            <a:fillRect/>
          </a:stretch>
        </p:blipFill>
        <p:spPr>
          <a:xfrm>
            <a:off x="5467198" y="6210605"/>
            <a:ext cx="161849" cy="152705"/>
          </a:xfrm>
          <a:prstGeom prst="rect">
            <a:avLst/>
          </a:prstGeom>
        </p:spPr>
      </p:pic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9966" y="6096305"/>
            <a:ext cx="2542946" cy="381305"/>
          </a:xfrm>
          <a:prstGeom prst="rect">
            <a:avLst/>
          </a:prstGeom>
        </p:spPr>
      </p:pic>
      <p:sp>
        <p:nvSpPr>
          <p:cNvPr id="23" name="Text 10"/>
          <p:cNvSpPr/>
          <p:nvPr/>
        </p:nvSpPr>
        <p:spPr>
          <a:xfrm>
            <a:off x="7488022" y="6096305"/>
            <a:ext cx="20958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IDENTITÀ NAZIONALE</a:t>
            </a:r>
            <a:endParaRPr lang="en-US" sz="1200" dirty="0"/>
          </a:p>
        </p:txBody>
      </p:sp>
      <p:pic>
        <p:nvPicPr>
          <p:cNvPr id="24" name="Image 11" descr="preencoded.png"/>
          <p:cNvPicPr>
            <a:picLocks noChangeAspect="1"/>
          </p:cNvPicPr>
          <p:nvPr/>
        </p:nvPicPr>
        <p:blipFill>
          <a:blip r:embed="rId12"/>
          <a:srcRect l="-2694" r="-2694"/>
          <a:stretch>
            <a:fillRect/>
          </a:stretch>
        </p:blipFill>
        <p:spPr>
          <a:xfrm>
            <a:off x="7230161" y="6210605"/>
            <a:ext cx="181051" cy="152705"/>
          </a:xfrm>
          <a:prstGeom prst="rect">
            <a:avLst/>
          </a:prstGeom>
        </p:spPr>
      </p:pic>
      <p:sp>
        <p:nvSpPr>
          <p:cNvPr id="25" name="Text 11"/>
          <p:cNvSpPr txBox="1"/>
          <p:nvPr/>
        </p:nvSpPr>
        <p:spPr>
          <a:xfrm>
            <a:off x="476402" y="914400"/>
            <a:ext cx="3391510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12</a:t>
            </a:r>
            <a:endParaRPr lang="en-US" sz="21000" dirty="0"/>
          </a:p>
        </p:txBody>
      </p:sp>
      <p:sp>
        <p:nvSpPr>
          <p:cNvPr id="26" name="Text 12"/>
          <p:cNvSpPr txBox="1"/>
          <p:nvPr/>
        </p:nvSpPr>
        <p:spPr>
          <a:xfrm>
            <a:off x="571500" y="761695"/>
            <a:ext cx="277429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7" name="Image 12" descr="preencoded.png"/>
          <p:cNvPicPr>
            <a:picLocks noChangeAspect="1"/>
          </p:cNvPicPr>
          <p:nvPr/>
        </p:nvPicPr>
        <p:blipFill>
          <a:blip r:embed="rId13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8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1" name="Image 1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32" name="Text 16"/>
          <p:cNvSpPr txBox="1"/>
          <p:nvPr/>
        </p:nvSpPr>
        <p:spPr>
          <a:xfrm>
            <a:off x="10846613" y="690372"/>
            <a:ext cx="948233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🇮🇹</a:t>
            </a:r>
            <a:endParaRPr lang="en-US" sz="3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-66" r="-66"/>
          <a:stretch>
            <a:fillRect/>
          </a:stretch>
        </p:blipFill>
        <p:spPr>
          <a:xfrm>
            <a:off x="9239098" y="966521"/>
            <a:ext cx="4172407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017166"/>
            <a:ext cx="3857854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283818"/>
            <a:ext cx="5631790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Libertà Personale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5074920"/>
            <a:ext cx="3333902" cy="1410005"/>
          </a:xfrm>
          <a:prstGeom prst="roundRect">
            <a:avLst>
              <a:gd name="adj" fmla="val 4382"/>
            </a:avLst>
          </a:prstGeom>
          <a:solidFill>
            <a:srgbClr val="2D3748"/>
          </a:solidFill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71500" y="5074920"/>
            <a:ext cx="47549" cy="1410005"/>
          </a:xfrm>
          <a:prstGeom prst="roundRect">
            <a:avLst>
              <a:gd name="adj" fmla="val 129937"/>
            </a:avLst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5451" y="5265115"/>
            <a:ext cx="27340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Ieri vs Oggi 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9244" y="5312664"/>
            <a:ext cx="190195" cy="1901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09244" y="5646420"/>
            <a:ext cx="2981858" cy="6483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"Nel fascismo bastava un semplice sospetto della polizia per finire in prigione. Oggi non è più così."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4476902" y="2328062"/>
            <a:ext cx="7144207" cy="135605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213762"/>
            <a:ext cx="1552651" cy="2093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24705" y="2213762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5" name="Text 9"/>
          <p:cNvSpPr txBox="1"/>
          <p:nvPr/>
        </p:nvSpPr>
        <p:spPr>
          <a:xfrm>
            <a:off x="4819802" y="2565806"/>
            <a:ext cx="6593738" cy="886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"La libertà personale è inviolabile. Non è ammessa forma alcuna di detenzione... se non per atto motivato dell'Autorità giudiziaria."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4476902" y="3970325"/>
            <a:ext cx="7144207" cy="1800454"/>
          </a:xfrm>
          <a:prstGeom prst="roundRect">
            <a:avLst>
              <a:gd name="adj" fmla="val 3225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3798418"/>
            <a:ext cx="381305" cy="381305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30407" y="3893515"/>
            <a:ext cx="190195" cy="1901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4733849" y="4227271"/>
            <a:ext cx="6715354" cy="12865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Nessuno può arrestarti senza un motivo valido e senza che un </a:t>
            </a: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GIUDICE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lo decida. Non può arrivare la polizia e portarti via così, senza spiegarti perché. È una protezione </a:t>
            </a:r>
            <a:r>
              <a:rPr lang="en-US" sz="18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FONDAMENTALE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contro gli abusi. </a:t>
            </a:r>
            <a:endParaRPr lang="en-US" sz="18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 l="-9" r="-9"/>
          <a:stretch>
            <a:fillRect/>
          </a:stretch>
        </p:blipFill>
        <p:spPr>
          <a:xfrm>
            <a:off x="1904695" y="1429207"/>
            <a:ext cx="666598" cy="761695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9169" y="2476195"/>
            <a:ext cx="1324051" cy="647395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1579169" y="2476195"/>
            <a:ext cx="1324051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13</a:t>
            </a:r>
            <a:endParaRPr lang="en-US" sz="24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-51" r="-51"/>
          <a:stretch>
            <a:fillRect/>
          </a:stretch>
        </p:blipFill>
        <p:spPr>
          <a:xfrm>
            <a:off x="8048549" y="966521"/>
            <a:ext cx="5362956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318918"/>
            <a:ext cx="5600700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585570"/>
            <a:ext cx="7886700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Inviolabilità del Domicilio</a:t>
            </a:r>
            <a:endParaRPr lang="en-US" sz="42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rcRect l="-7" r="-7"/>
          <a:stretch>
            <a:fillRect/>
          </a:stretch>
        </p:blipFill>
        <p:spPr>
          <a:xfrm>
            <a:off x="4476902" y="2629814"/>
            <a:ext cx="7144207" cy="82296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705" y="2515514"/>
            <a:ext cx="1552651" cy="20939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724705" y="2515514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0" name="Text 5"/>
          <p:cNvSpPr txBox="1"/>
          <p:nvPr/>
        </p:nvSpPr>
        <p:spPr>
          <a:xfrm>
            <a:off x="4819802" y="2867558"/>
            <a:ext cx="6629400" cy="3529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"Il domicilio è inviolabile."</a:t>
            </a:r>
            <a:endParaRPr lang="en-US" sz="1900" dirty="0"/>
          </a:p>
        </p:txBody>
      </p:sp>
      <p:sp>
        <p:nvSpPr>
          <p:cNvPr id="11" name="Shape 6"/>
          <p:cNvSpPr/>
          <p:nvPr/>
        </p:nvSpPr>
        <p:spPr>
          <a:xfrm>
            <a:off x="4476902" y="3738982"/>
            <a:ext cx="7144207" cy="1723644"/>
          </a:xfrm>
          <a:prstGeom prst="roundRect">
            <a:avLst>
              <a:gd name="adj" fmla="val 3517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934395" y="3567074"/>
            <a:ext cx="381305" cy="38130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30407" y="3662172"/>
            <a:ext cx="190195" cy="19019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4781398" y="4043477"/>
            <a:ext cx="6627571" cy="11146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9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Casa tua è il tuo </a:t>
            </a:r>
            <a:r>
              <a:rPr lang="en-US" sz="19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RIFUGIO</a:t>
            </a:r>
            <a:r>
              <a:rPr lang="en-US" sz="19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Nessuno può entrare senza il permesso di un </a:t>
            </a:r>
            <a:r>
              <a:rPr lang="en-US" sz="19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GIUDICE</a:t>
            </a:r>
            <a:r>
              <a:rPr lang="en-US" sz="19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(salvo casi eccezionali di legge). </a:t>
            </a:r>
            <a:endParaRPr lang="en-US" sz="19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47" r="-47"/>
          <a:stretch>
            <a:fillRect/>
          </a:stretch>
        </p:blipFill>
        <p:spPr>
          <a:xfrm>
            <a:off x="1809598" y="1429207"/>
            <a:ext cx="857707" cy="76169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7282" y="2476195"/>
            <a:ext cx="1343254" cy="64739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1567282" y="2476195"/>
            <a:ext cx="1343254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14</a:t>
            </a:r>
            <a:endParaRPr lang="en-US" sz="24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0" name="Shape 9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0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Shape 11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80000"/>
          </a:blip>
          <a:srcRect t="21874" b="21874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828">
              <a:alpha val="8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71500" y="1372514"/>
            <a:ext cx="11048695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571500" y="381305"/>
            <a:ext cx="6467551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 Protagonisti della Repubblica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571500" y="714146"/>
            <a:ext cx="8639251" cy="5148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Chi erano i Padri Costituenti?</a:t>
            </a:r>
            <a:endParaRPr lang="en-US" sz="4000" dirty="0"/>
          </a:p>
        </p:txBody>
      </p:sp>
      <p:sp>
        <p:nvSpPr>
          <p:cNvPr id="9" name="Text 6"/>
          <p:cNvSpPr txBox="1"/>
          <p:nvPr/>
        </p:nvSpPr>
        <p:spPr>
          <a:xfrm>
            <a:off x="11144707" y="657454"/>
            <a:ext cx="553212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👥</a:t>
            </a:r>
            <a:endParaRPr lang="en-US" sz="3000" dirty="0"/>
          </a:p>
        </p:txBody>
      </p:sp>
      <p:sp>
        <p:nvSpPr>
          <p:cNvPr id="10" name="Shape 7"/>
          <p:cNvSpPr/>
          <p:nvPr/>
        </p:nvSpPr>
        <p:spPr>
          <a:xfrm>
            <a:off x="571500" y="2134210"/>
            <a:ext cx="5134356" cy="9144"/>
          </a:xfrm>
          <a:prstGeom prst="rect">
            <a:avLst/>
          </a:prstGeom>
          <a:solidFill>
            <a:srgbClr val="D4AF37">
              <a:alpha val="30000"/>
            </a:srgbClr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571500" y="1638605"/>
            <a:ext cx="5248656" cy="40142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Figure Chiave della Costituente</a:t>
            </a:r>
            <a:endParaRPr lang="en-US" sz="21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rcRect l="-13222" r="-13222"/>
          <a:stretch>
            <a:fillRect/>
          </a:stretch>
        </p:blipFill>
        <p:spPr>
          <a:xfrm>
            <a:off x="571500" y="2381098"/>
            <a:ext cx="190195" cy="171907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905256" y="2333549"/>
            <a:ext cx="3277210" cy="562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Alcide De Gasperi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Presidente del Consiglio e statista</a:t>
            </a:r>
            <a:endParaRPr lang="en-US" sz="150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rcRect l="-13222" r="-13222"/>
          <a:stretch>
            <a:fillRect/>
          </a:stretch>
        </p:blipFill>
        <p:spPr>
          <a:xfrm>
            <a:off x="571500" y="3084271"/>
            <a:ext cx="190195" cy="171907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905256" y="3036722"/>
            <a:ext cx="1912010" cy="562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Pietro Nenni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Leader socialista</a:t>
            </a:r>
            <a:endParaRPr lang="en-US" sz="15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rcRect t="-842" b="-842"/>
          <a:stretch>
            <a:fillRect/>
          </a:stretch>
        </p:blipFill>
        <p:spPr>
          <a:xfrm>
            <a:off x="571500" y="3787445"/>
            <a:ext cx="190195" cy="171907"/>
          </a:xfrm>
          <a:prstGeom prst="rect">
            <a:avLst/>
          </a:prstGeom>
        </p:spPr>
      </p:pic>
      <p:sp>
        <p:nvSpPr>
          <p:cNvPr id="17" name="Text 11"/>
          <p:cNvSpPr txBox="1"/>
          <p:nvPr/>
        </p:nvSpPr>
        <p:spPr>
          <a:xfrm>
            <a:off x="905256" y="3739896"/>
            <a:ext cx="2352751" cy="562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Palmiro Togliatti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Segretario comunista</a:t>
            </a:r>
            <a:endParaRPr lang="en-US" sz="15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5"/>
          <a:srcRect l="-1064" r="-1064"/>
          <a:stretch>
            <a:fillRect/>
          </a:stretch>
        </p:blipFill>
        <p:spPr>
          <a:xfrm>
            <a:off x="571500" y="4489704"/>
            <a:ext cx="219456" cy="171907"/>
          </a:xfrm>
          <a:prstGeom prst="rect">
            <a:avLst/>
          </a:prstGeom>
        </p:spPr>
      </p:pic>
      <p:sp>
        <p:nvSpPr>
          <p:cNvPr id="19" name="Text 12"/>
          <p:cNvSpPr txBox="1"/>
          <p:nvPr/>
        </p:nvSpPr>
        <p:spPr>
          <a:xfrm>
            <a:off x="933602" y="4442155"/>
            <a:ext cx="2762402" cy="562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Piero Calamandrei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Giurista e padre delle libertà</a:t>
            </a:r>
            <a:endParaRPr lang="en-US" sz="1500" dirty="0"/>
          </a:p>
        </p:txBody>
      </p:sp>
      <p:sp>
        <p:nvSpPr>
          <p:cNvPr id="20" name="Shape 13"/>
          <p:cNvSpPr/>
          <p:nvPr/>
        </p:nvSpPr>
        <p:spPr>
          <a:xfrm>
            <a:off x="6086246" y="1638605"/>
            <a:ext cx="5533949" cy="4839005"/>
          </a:xfrm>
          <a:prstGeom prst="roundRect">
            <a:avLst>
              <a:gd name="adj" fmla="val 372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D4AF37">
                <a:alpha val="20000"/>
              </a:srgbClr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6286500" y="2333549"/>
            <a:ext cx="5134356" cy="9144"/>
          </a:xfrm>
          <a:prstGeom prst="rect">
            <a:avLst/>
          </a:prstGeom>
          <a:solidFill>
            <a:srgbClr val="D4AF37">
              <a:alpha val="30000"/>
            </a:srgbClr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22" name="Text 15"/>
          <p:cNvSpPr txBox="1"/>
          <p:nvPr/>
        </p:nvSpPr>
        <p:spPr>
          <a:xfrm>
            <a:off x="6286500" y="1837944"/>
            <a:ext cx="5248656" cy="40142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Le Madri Costituenti</a:t>
            </a:r>
            <a:endParaRPr lang="en-US" sz="2100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6"/>
          <a:srcRect l="-38511" r="-38511"/>
          <a:stretch>
            <a:fillRect/>
          </a:stretch>
        </p:blipFill>
        <p:spPr>
          <a:xfrm>
            <a:off x="6286500" y="2581351"/>
            <a:ext cx="190195" cy="171907"/>
          </a:xfrm>
          <a:prstGeom prst="rect">
            <a:avLst/>
          </a:prstGeom>
        </p:spPr>
      </p:pic>
      <p:sp>
        <p:nvSpPr>
          <p:cNvPr id="24" name="Text 16"/>
          <p:cNvSpPr txBox="1"/>
          <p:nvPr/>
        </p:nvSpPr>
        <p:spPr>
          <a:xfrm>
            <a:off x="6620256" y="2533802"/>
            <a:ext cx="4429354" cy="5623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Nilde Iotti, Teresa Mattei, Lina Merlin</a:t>
            </a:r>
            <a:endParaRPr lang="en-US" sz="15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 donne elette che lasciarono il segno per la parità</a:t>
            </a:r>
            <a:endParaRPr lang="en-US" sz="1500" dirty="0"/>
          </a:p>
        </p:txBody>
      </p:sp>
      <p:sp>
        <p:nvSpPr>
          <p:cNvPr id="25" name="Shape 17"/>
          <p:cNvSpPr/>
          <p:nvPr/>
        </p:nvSpPr>
        <p:spPr>
          <a:xfrm>
            <a:off x="6286500" y="4849063"/>
            <a:ext cx="5134356" cy="9144"/>
          </a:xfrm>
          <a:prstGeom prst="rect">
            <a:avLst/>
          </a:prstGeom>
          <a:solidFill>
            <a:srgbClr val="D4AF37">
              <a:alpha val="30000"/>
            </a:srgbClr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26" name="Text 18"/>
          <p:cNvSpPr txBox="1"/>
          <p:nvPr/>
        </p:nvSpPr>
        <p:spPr>
          <a:xfrm>
            <a:off x="6286500" y="4410151"/>
            <a:ext cx="5248656" cy="34381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I Lavori dell'Assemblea</a:t>
            </a:r>
            <a:endParaRPr lang="en-US" sz="1800" dirty="0"/>
          </a:p>
        </p:txBody>
      </p:sp>
      <p:sp>
        <p:nvSpPr>
          <p:cNvPr id="27" name="Shape 19"/>
          <p:cNvSpPr/>
          <p:nvPr/>
        </p:nvSpPr>
        <p:spPr>
          <a:xfrm>
            <a:off x="6286500" y="5048402"/>
            <a:ext cx="5134356" cy="1228954"/>
          </a:xfrm>
          <a:prstGeom prst="roundRect">
            <a:avLst>
              <a:gd name="adj" fmla="val 5768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D4AF37">
                <a:alpha val="30000"/>
              </a:srgbClr>
            </a:solidFill>
            <a:prstDash val="solid"/>
          </a:ln>
        </p:spPr>
      </p:sp>
      <p:sp>
        <p:nvSpPr>
          <p:cNvPr id="28" name="Text 20"/>
          <p:cNvSpPr txBox="1"/>
          <p:nvPr/>
        </p:nvSpPr>
        <p:spPr>
          <a:xfrm>
            <a:off x="6439205" y="5201107"/>
            <a:ext cx="138531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0E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 seduta:</a:t>
            </a:r>
            <a:endParaRPr lang="en-US" sz="1300" dirty="0"/>
          </a:p>
        </p:txBody>
      </p:sp>
      <p:sp>
        <p:nvSpPr>
          <p:cNvPr id="29" name="Text 21"/>
          <p:cNvSpPr txBox="1"/>
          <p:nvPr/>
        </p:nvSpPr>
        <p:spPr>
          <a:xfrm>
            <a:off x="9911182" y="5201107"/>
            <a:ext cx="1543507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Giugno 1946</a:t>
            </a:r>
            <a:endParaRPr lang="en-US" sz="1300" dirty="0"/>
          </a:p>
        </p:txBody>
      </p:sp>
      <p:sp>
        <p:nvSpPr>
          <p:cNvPr id="30" name="Text 22"/>
          <p:cNvSpPr txBox="1"/>
          <p:nvPr/>
        </p:nvSpPr>
        <p:spPr>
          <a:xfrm>
            <a:off x="6439205" y="5533949"/>
            <a:ext cx="134965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0E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Durata lavori:</a:t>
            </a:r>
            <a:endParaRPr lang="en-US" sz="1300" dirty="0"/>
          </a:p>
        </p:txBody>
      </p:sp>
      <p:sp>
        <p:nvSpPr>
          <p:cNvPr id="31" name="Text 23"/>
          <p:cNvSpPr txBox="1"/>
          <p:nvPr/>
        </p:nvSpPr>
        <p:spPr>
          <a:xfrm>
            <a:off x="10624414" y="5533949"/>
            <a:ext cx="770839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 Mesi</a:t>
            </a:r>
            <a:endParaRPr lang="en-US" sz="1300" dirty="0"/>
          </a:p>
        </p:txBody>
      </p:sp>
      <p:sp>
        <p:nvSpPr>
          <p:cNvPr id="32" name="Text 24"/>
          <p:cNvSpPr txBox="1"/>
          <p:nvPr/>
        </p:nvSpPr>
        <p:spPr>
          <a:xfrm>
            <a:off x="6439205" y="5867705"/>
            <a:ext cx="1349654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E0E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Sedute totali:</a:t>
            </a:r>
            <a:endParaRPr lang="en-US" sz="1300" dirty="0"/>
          </a:p>
        </p:txBody>
      </p:sp>
      <p:sp>
        <p:nvSpPr>
          <p:cNvPr id="33" name="Text 25"/>
          <p:cNvSpPr txBox="1"/>
          <p:nvPr/>
        </p:nvSpPr>
        <p:spPr>
          <a:xfrm>
            <a:off x="10280599" y="5867705"/>
            <a:ext cx="1102766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375 Sedute</a:t>
            </a:r>
            <a:endParaRPr lang="en-US" sz="1300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3337" y="2381098"/>
            <a:ext cx="362102" cy="209398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2923337" y="2381098"/>
            <a:ext cx="362102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DC</a:t>
            </a:r>
            <a:endParaRPr lang="en-US" sz="1000" dirty="0"/>
          </a:p>
        </p:txBody>
      </p:sp>
      <p:pic>
        <p:nvPicPr>
          <p:cNvPr id="36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0066" y="3083357"/>
            <a:ext cx="381305" cy="209398"/>
          </a:xfrm>
          <a:prstGeom prst="rect">
            <a:avLst/>
          </a:prstGeom>
        </p:spPr>
      </p:pic>
      <p:sp>
        <p:nvSpPr>
          <p:cNvPr id="37" name="Text 27"/>
          <p:cNvSpPr/>
          <p:nvPr/>
        </p:nvSpPr>
        <p:spPr>
          <a:xfrm>
            <a:off x="2360066" y="3083357"/>
            <a:ext cx="381305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PSI</a:t>
            </a:r>
            <a:endParaRPr lang="en-US" sz="1000" dirty="0"/>
          </a:p>
        </p:txBody>
      </p:sp>
      <p:pic>
        <p:nvPicPr>
          <p:cNvPr id="38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1663" y="3786530"/>
            <a:ext cx="390449" cy="209398"/>
          </a:xfrm>
          <a:prstGeom prst="rect">
            <a:avLst/>
          </a:prstGeom>
        </p:spPr>
      </p:pic>
      <p:sp>
        <p:nvSpPr>
          <p:cNvPr id="39" name="Text 28"/>
          <p:cNvSpPr/>
          <p:nvPr/>
        </p:nvSpPr>
        <p:spPr>
          <a:xfrm>
            <a:off x="2791663" y="3786530"/>
            <a:ext cx="391363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PCI</a:t>
            </a:r>
            <a:endParaRPr lang="en-US" sz="1000" dirty="0"/>
          </a:p>
        </p:txBody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39466" y="4489704"/>
            <a:ext cx="342900" cy="209398"/>
          </a:xfrm>
          <a:prstGeom prst="rect">
            <a:avLst/>
          </a:prstGeom>
        </p:spPr>
      </p:pic>
      <p:sp>
        <p:nvSpPr>
          <p:cNvPr id="41" name="Text 29"/>
          <p:cNvSpPr/>
          <p:nvPr/>
        </p:nvSpPr>
        <p:spPr>
          <a:xfrm>
            <a:off x="3039466" y="4489704"/>
            <a:ext cx="342900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</a:t>
            </a:r>
            <a:endParaRPr lang="en-US" sz="1000" dirty="0"/>
          </a:p>
        </p:txBody>
      </p:sp>
      <p:sp>
        <p:nvSpPr>
          <p:cNvPr id="42" name="Shape 30"/>
          <p:cNvSpPr/>
          <p:nvPr/>
        </p:nvSpPr>
        <p:spPr>
          <a:xfrm>
            <a:off x="11667744" y="0"/>
            <a:ext cx="142646" cy="381305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Shape 31"/>
          <p:cNvSpPr/>
          <p:nvPr/>
        </p:nvSpPr>
        <p:spPr>
          <a:xfrm>
            <a:off x="11667744" y="381305"/>
            <a:ext cx="142646" cy="38130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4" name="Shape 32"/>
          <p:cNvSpPr/>
          <p:nvPr/>
        </p:nvSpPr>
        <p:spPr>
          <a:xfrm>
            <a:off x="11667744" y="761695"/>
            <a:ext cx="142646" cy="381305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648395" y="966521"/>
            <a:ext cx="4762195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324405"/>
            <a:ext cx="5924398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591056"/>
            <a:ext cx="7872070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Segretezza Comunicazioni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5023714"/>
            <a:ext cx="3333902" cy="1457554"/>
          </a:xfrm>
          <a:prstGeom prst="roundRect">
            <a:avLst>
              <a:gd name="adj" fmla="val 4100"/>
            </a:avLst>
          </a:prstGeom>
          <a:solidFill>
            <a:srgbClr val="E6FFFA"/>
          </a:solidFill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71500" y="5023714"/>
            <a:ext cx="47549" cy="1457554"/>
          </a:xfrm>
          <a:prstGeom prst="roundRect">
            <a:avLst>
              <a:gd name="adj" fmla="val 125691"/>
            </a:avLst>
          </a:prstGeom>
          <a:solidFill>
            <a:srgbClr val="38B2AC"/>
          </a:solidFill>
          <a:ln w="12700">
            <a:solidFill>
              <a:srgbClr val="38B2AC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57046" y="5213909"/>
            <a:ext cx="2772461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85E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Nota Pratica </a:t>
            </a:r>
            <a:endParaRPr lang="en-US" sz="13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 l="-760" r="-760"/>
          <a:stretch>
            <a:fillRect/>
          </a:stretch>
        </p:blipFill>
        <p:spPr>
          <a:xfrm>
            <a:off x="809244" y="5256886"/>
            <a:ext cx="152705" cy="171907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09244" y="5565953"/>
            <a:ext cx="2981858" cy="7242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2C7A7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Vale anche per </a:t>
            </a:r>
            <a:r>
              <a:rPr lang="en-US" sz="1300" b="1" dirty="0">
                <a:solidFill>
                  <a:srgbClr val="2C7A7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WhatsApp</a:t>
            </a:r>
            <a:r>
              <a:rPr lang="en-US" sz="1300" dirty="0">
                <a:solidFill>
                  <a:srgbClr val="2C7A7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i social network e tutte le tue chat private! </a:t>
            </a:r>
            <a:endParaRPr lang="en-US" sz="13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22" r="-22"/>
          <a:stretch>
            <a:fillRect/>
          </a:stretch>
        </p:blipFill>
        <p:spPr>
          <a:xfrm>
            <a:off x="4476902" y="2634386"/>
            <a:ext cx="7144207" cy="1062533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520086"/>
            <a:ext cx="1552651" cy="2093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24705" y="2520086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5" name="Text 9"/>
          <p:cNvSpPr txBox="1"/>
          <p:nvPr/>
        </p:nvSpPr>
        <p:spPr>
          <a:xfrm>
            <a:off x="4819802" y="2873045"/>
            <a:ext cx="6593738" cy="59070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"La libertà e la segretezza della corrispondenza e di ogni altra forma di comunicazione sono inviolabili."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4476902" y="3983126"/>
            <a:ext cx="7144207" cy="1476756"/>
          </a:xfrm>
          <a:prstGeom prst="roundRect">
            <a:avLst>
              <a:gd name="adj" fmla="val 4794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3812134"/>
            <a:ext cx="381305" cy="381305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 l="-1648" r="-1648"/>
          <a:stretch>
            <a:fillRect/>
          </a:stretch>
        </p:blipFill>
        <p:spPr>
          <a:xfrm>
            <a:off x="11039551" y="3907231"/>
            <a:ext cx="171907" cy="1901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4733849" y="4240987"/>
            <a:ext cx="6715354" cy="9628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Nessuno può leggere le tue lettere, le tue </a:t>
            </a:r>
            <a:r>
              <a:rPr lang="en-US" sz="18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email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 i tuoi messaggi senza l'autorizzazione di un </a:t>
            </a: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GIUDICE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La tua privacy nelle comunicazioni è protetta dalla legge. </a:t>
            </a:r>
            <a:endParaRPr lang="en-US" sz="18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 l="-27" r="-27"/>
          <a:stretch>
            <a:fillRect/>
          </a:stretch>
        </p:blipFill>
        <p:spPr>
          <a:xfrm>
            <a:off x="1571854" y="1524305"/>
            <a:ext cx="428854" cy="571500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143354" y="1429207"/>
            <a:ext cx="761695" cy="761695"/>
          </a:xfrm>
          <a:prstGeom prst="rect">
            <a:avLst/>
          </a:prstGeom>
        </p:spPr>
      </p:pic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3741" y="2476195"/>
            <a:ext cx="1314907" cy="647395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1583741" y="2476195"/>
            <a:ext cx="1314907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15</a:t>
            </a:r>
            <a:endParaRPr lang="en-US" sz="2400" dirty="0"/>
          </a:p>
        </p:txBody>
      </p:sp>
      <p:pic>
        <p:nvPicPr>
          <p:cNvPr id="25" name="Image 10" descr="preencoded.png"/>
          <p:cNvPicPr>
            <a:picLocks noChangeAspect="1"/>
          </p:cNvPicPr>
          <p:nvPr/>
        </p:nvPicPr>
        <p:blipFill>
          <a:blip r:embed="rId11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6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648395" y="966521"/>
            <a:ext cx="4762195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017166"/>
            <a:ext cx="5038344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283818"/>
            <a:ext cx="7325258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Libertà di Circolazione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4647895"/>
            <a:ext cx="3333902" cy="1837944"/>
          </a:xfrm>
          <a:prstGeom prst="roundRect">
            <a:avLst>
              <a:gd name="adj" fmla="val 2578"/>
            </a:avLst>
          </a:prstGeom>
          <a:solidFill>
            <a:srgbClr val="2D3748"/>
          </a:solidFill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71500" y="4647895"/>
            <a:ext cx="47549" cy="1837944"/>
          </a:xfrm>
          <a:prstGeom prst="roundRect">
            <a:avLst>
              <a:gd name="adj" fmla="val 99641"/>
            </a:avLst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5451" y="4838090"/>
            <a:ext cx="27340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Libertà di Movimento 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9244" y="4885639"/>
            <a:ext cx="190195" cy="1901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09244" y="5219395"/>
            <a:ext cx="2981858" cy="1077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"Durante il fascismo esisteva il 'confino': gli oppositori politici venivano costretti a vivere in luoghi isolati. La Costituzione ha cancellato questa ingiustizia."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4476902" y="2328062"/>
            <a:ext cx="7144207" cy="135605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213762"/>
            <a:ext cx="1552651" cy="2093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24705" y="2213762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5" name="Text 9"/>
          <p:cNvSpPr txBox="1"/>
          <p:nvPr/>
        </p:nvSpPr>
        <p:spPr>
          <a:xfrm>
            <a:off x="4819802" y="2565806"/>
            <a:ext cx="6593738" cy="886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"Ogni cittadino può circolare e soggiornare liberamente in qualsiasi parte del territorio nazionale... Ogni cittadino è libero di uscire dal territorio della Repubblica e di rientrarvi."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4476902" y="3970325"/>
            <a:ext cx="7144207" cy="1800454"/>
          </a:xfrm>
          <a:prstGeom prst="roundRect">
            <a:avLst>
              <a:gd name="adj" fmla="val 3225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3798418"/>
            <a:ext cx="381305" cy="381305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05718" y="3893515"/>
            <a:ext cx="237744" cy="1901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4733849" y="4227271"/>
            <a:ext cx="6715354" cy="12865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Puoi muoverti dove vuoi in Italia (al mare, in montagna, da nord a sud) e viaggiare all'estero. Nessuno può limitare i tuoi spostamenti per </a:t>
            </a:r>
            <a:r>
              <a:rPr lang="en-US" sz="18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MOTIVI POLITICI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La tua libertà di movimento è garantita. </a:t>
            </a:r>
            <a:endParaRPr lang="en-US" sz="18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857146" y="1429207"/>
            <a:ext cx="761695" cy="761695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0881" y="2476195"/>
            <a:ext cx="1362456" cy="647395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1560881" y="2476195"/>
            <a:ext cx="1362456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16</a:t>
            </a:r>
            <a:endParaRPr lang="en-US" sz="24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57846" y="966521"/>
            <a:ext cx="5952744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017166"/>
            <a:ext cx="4238244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283818"/>
            <a:ext cx="6271870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Libertà di Riunione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5074920"/>
            <a:ext cx="3333902" cy="1410005"/>
          </a:xfrm>
          <a:prstGeom prst="roundRect">
            <a:avLst>
              <a:gd name="adj" fmla="val 4382"/>
            </a:avLst>
          </a:prstGeom>
          <a:solidFill>
            <a:srgbClr val="2D3748"/>
          </a:solidFill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71500" y="5074920"/>
            <a:ext cx="47549" cy="1410005"/>
          </a:xfrm>
          <a:prstGeom prst="roundRect">
            <a:avLst>
              <a:gd name="adj" fmla="val 129937"/>
            </a:avLst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5451" y="5265115"/>
            <a:ext cx="27340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Nota per voi 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9244" y="5312664"/>
            <a:ext cx="190195" cy="1901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09244" y="5646420"/>
            <a:ext cx="2981858" cy="6483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"Anche le assemblee studentesche rientrano in questo diritto! È il modo per far sentire la vostra voce."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4476902" y="2328062"/>
            <a:ext cx="7144207" cy="135605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213762"/>
            <a:ext cx="1552651" cy="2093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24705" y="2213762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5" name="Text 9"/>
          <p:cNvSpPr txBox="1"/>
          <p:nvPr/>
        </p:nvSpPr>
        <p:spPr>
          <a:xfrm>
            <a:off x="4819802" y="2565806"/>
            <a:ext cx="6593738" cy="886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 cittadini hanno diritto di riunirsi pacificamente e senz'armi. Per le riunioni, anche in luogo aperto al pubblico, non è richiesto preavviso."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4476902" y="3970325"/>
            <a:ext cx="7144207" cy="1800454"/>
          </a:xfrm>
          <a:prstGeom prst="roundRect">
            <a:avLst>
              <a:gd name="adj" fmla="val 3225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3798418"/>
            <a:ext cx="381305" cy="381305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30407" y="3893515"/>
            <a:ext cx="190195" cy="1901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4733849" y="4227271"/>
            <a:ext cx="6715354" cy="12865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Puoi fare assemblee, manifestazioni, cortei liberamente, senza chiedere il permesso. A patto che sia </a:t>
            </a: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PACIFICO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Le manifestazioni in luogo pubblico richiedono solo un </a:t>
            </a:r>
            <a:r>
              <a:rPr lang="en-US" sz="18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PREAVVISO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alla polizia. </a:t>
            </a:r>
            <a:endParaRPr lang="en-US" sz="18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 l="-36" r="-36"/>
          <a:stretch>
            <a:fillRect/>
          </a:stretch>
        </p:blipFill>
        <p:spPr>
          <a:xfrm>
            <a:off x="1762049" y="1429207"/>
            <a:ext cx="952805" cy="761695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1854" y="2476195"/>
            <a:ext cx="1333195" cy="647395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1571854" y="2476195"/>
            <a:ext cx="1334110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17</a:t>
            </a:r>
            <a:endParaRPr lang="en-US" sz="24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57846" y="966521"/>
            <a:ext cx="5952744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1857146"/>
            <a:ext cx="5191049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123798"/>
            <a:ext cx="7477963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Libertà di Associazione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3981298"/>
            <a:ext cx="3333902" cy="743407"/>
          </a:xfrm>
          <a:prstGeom prst="roundRect">
            <a:avLst>
              <a:gd name="adj" fmla="val 6308"/>
            </a:avLst>
          </a:prstGeom>
          <a:solidFill>
            <a:srgbClr val="FEF3C7"/>
          </a:solidFill>
        </p:spPr>
      </p:sp>
      <p:sp>
        <p:nvSpPr>
          <p:cNvPr id="8" name="Shape 5"/>
          <p:cNvSpPr/>
          <p:nvPr/>
        </p:nvSpPr>
        <p:spPr>
          <a:xfrm>
            <a:off x="571500" y="3981298"/>
            <a:ext cx="38405" cy="743407"/>
          </a:xfrm>
          <a:prstGeom prst="roundRect">
            <a:avLst>
              <a:gd name="adj" fmla="val 122099"/>
            </a:avLst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2551" y="4257446"/>
            <a:ext cx="190195" cy="19019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086307" y="3981298"/>
            <a:ext cx="2753258" cy="7434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92400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Vietate associazioni segrete o militari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4476902" y="2168042"/>
            <a:ext cx="7144207" cy="1356055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053742"/>
            <a:ext cx="1552651" cy="20939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24705" y="2053742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4" name="Text 8"/>
          <p:cNvSpPr txBox="1"/>
          <p:nvPr/>
        </p:nvSpPr>
        <p:spPr>
          <a:xfrm>
            <a:off x="4819802" y="2405786"/>
            <a:ext cx="6593738" cy="886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"I cittadini hanno diritto di associarsi liberamente, senza autorizzazione, per fini che non sono vietati ai singoli dalla legge penale."</a:t>
            </a:r>
            <a:endParaRPr lang="en-US" sz="1600" dirty="0"/>
          </a:p>
        </p:txBody>
      </p:sp>
      <p:sp>
        <p:nvSpPr>
          <p:cNvPr id="15" name="Shape 9"/>
          <p:cNvSpPr/>
          <p:nvPr/>
        </p:nvSpPr>
        <p:spPr>
          <a:xfrm>
            <a:off x="4476902" y="3810305"/>
            <a:ext cx="7144207" cy="2115007"/>
          </a:xfrm>
          <a:prstGeom prst="roundRect">
            <a:avLst>
              <a:gd name="adj" fmla="val 2337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3638398"/>
            <a:ext cx="381305" cy="381305"/>
          </a:xfrm>
          <a:prstGeom prst="rect">
            <a:avLst/>
          </a:prstGeom>
        </p:spPr>
      </p:pic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05718" y="3733495"/>
            <a:ext cx="237744" cy="190195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4733849" y="4067251"/>
            <a:ext cx="6715354" cy="1600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Puoi creare associazioni, </a:t>
            </a: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SINDACATI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partiti liberamente. Unirti agli altri per obiettivi comuni è un diritto fondamentale. Sono vietate solo le associazioni </a:t>
            </a:r>
            <a:r>
              <a:rPr lang="en-US" sz="18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SEGRETE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 quelle che perseguono scopi politici con organizzazioni di carattere militare. </a:t>
            </a:r>
            <a:endParaRPr lang="en-US" sz="18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 l="-36" r="-36"/>
          <a:stretch>
            <a:fillRect/>
          </a:stretch>
        </p:blipFill>
        <p:spPr>
          <a:xfrm>
            <a:off x="1762049" y="1429207"/>
            <a:ext cx="952805" cy="761695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5394" y="2476195"/>
            <a:ext cx="1371600" cy="647395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1555394" y="2476195"/>
            <a:ext cx="1371600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18</a:t>
            </a:r>
            <a:endParaRPr lang="en-US" sz="24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57846" y="966521"/>
            <a:ext cx="5952744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017166"/>
            <a:ext cx="3705149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283818"/>
            <a:ext cx="5631790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Libertà Religiosa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4860950"/>
            <a:ext cx="3333902" cy="1619402"/>
          </a:xfrm>
          <a:prstGeom prst="roundRect">
            <a:avLst>
              <a:gd name="adj" fmla="val 3321"/>
            </a:avLst>
          </a:prstGeom>
          <a:solidFill>
            <a:srgbClr val="2D3748"/>
          </a:solidFill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71500" y="4860950"/>
            <a:ext cx="47549" cy="1619402"/>
          </a:xfrm>
          <a:prstGeom prst="roundRect">
            <a:avLst>
              <a:gd name="adj" fmla="val 113122"/>
            </a:avLst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5451" y="5052060"/>
            <a:ext cx="27340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Stato Laico 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9244" y="5099609"/>
            <a:ext cx="190195" cy="1901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09244" y="5432450"/>
            <a:ext cx="2981858" cy="8577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L'Italia è uno stato laico: significa che non impone nessuna religione ufficiale e tratta tutte le fedi con uguale rispetto.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4476902" y="2328062"/>
            <a:ext cx="7144207" cy="135605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213762"/>
            <a:ext cx="1552651" cy="2093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24705" y="2213762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5" name="Text 9"/>
          <p:cNvSpPr txBox="1"/>
          <p:nvPr/>
        </p:nvSpPr>
        <p:spPr>
          <a:xfrm>
            <a:off x="4819802" y="2565806"/>
            <a:ext cx="6593738" cy="886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"Tutti hanno diritto di professare liberamente la propria fede religiosa in qualsiasi forma, individuale o associata, di farne propaganda e di esercitarne in privato o in pubblico il culto..."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4476902" y="3970325"/>
            <a:ext cx="7144207" cy="1800454"/>
          </a:xfrm>
          <a:prstGeom prst="roundRect">
            <a:avLst>
              <a:gd name="adj" fmla="val 3225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3798418"/>
            <a:ext cx="381305" cy="381305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30407" y="3893515"/>
            <a:ext cx="190195" cy="1901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4733849" y="4227271"/>
            <a:ext cx="6715354" cy="12865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Puoi credere o non credere. Puoi pregare in pubblico o in privato. </a:t>
            </a:r>
            <a:r>
              <a:rPr lang="en-US" sz="18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NESSUN OBBLIGO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di fede. Lo Stato rispetta </a:t>
            </a: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TUTTE LE SCELTE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religiose (o la scelta di non averne nessuna). </a:t>
            </a:r>
            <a:endParaRPr lang="en-US" sz="18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 l="-36" r="-36"/>
          <a:stretch>
            <a:fillRect/>
          </a:stretch>
        </p:blipFill>
        <p:spPr>
          <a:xfrm>
            <a:off x="1762049" y="1429207"/>
            <a:ext cx="952805" cy="761695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0881" y="2476195"/>
            <a:ext cx="1362456" cy="647395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1560881" y="2476195"/>
            <a:ext cx="1362456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19</a:t>
            </a:r>
            <a:endParaRPr lang="en-US" sz="24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648395" y="966521"/>
            <a:ext cx="4762195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030882"/>
            <a:ext cx="6429146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297534"/>
            <a:ext cx="8716061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Libertà di Pensiero e Stampa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5074920"/>
            <a:ext cx="3333902" cy="1410005"/>
          </a:xfrm>
          <a:prstGeom prst="roundRect">
            <a:avLst>
              <a:gd name="adj" fmla="val 4382"/>
            </a:avLst>
          </a:prstGeom>
          <a:solidFill>
            <a:srgbClr val="2D3748"/>
          </a:solidFill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71500" y="5074920"/>
            <a:ext cx="47549" cy="1410005"/>
          </a:xfrm>
          <a:prstGeom prst="roundRect">
            <a:avLst>
              <a:gd name="adj" fmla="val 129937"/>
            </a:avLst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95451" y="5265115"/>
            <a:ext cx="27340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Ieri vs Oggi 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9244" y="5312664"/>
            <a:ext cx="190195" cy="190195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09244" y="5646420"/>
            <a:ext cx="2981858" cy="6483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"Nel fascismo i giornali erano controllati dallo Stato. Non si poteva scrivere nulla contro il governo."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l="-4" r="-4"/>
          <a:stretch>
            <a:fillRect/>
          </a:stretch>
        </p:blipFill>
        <p:spPr>
          <a:xfrm>
            <a:off x="4476902" y="2341778"/>
            <a:ext cx="7144207" cy="1649578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227478"/>
            <a:ext cx="1552651" cy="20939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24705" y="2227478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5" name="Text 9"/>
          <p:cNvSpPr txBox="1"/>
          <p:nvPr/>
        </p:nvSpPr>
        <p:spPr>
          <a:xfrm>
            <a:off x="4819802" y="2579522"/>
            <a:ext cx="6593738" cy="11814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"Tutti hanno diritto di manifestare liberamente il proprio pensiero con la parola, lo scritto e ogni altro mezzo di diffusione. La stampa non può essere soggetta ad autorizzazioni o censure."</a:t>
            </a:r>
            <a:endParaRPr lang="en-US" sz="1600" dirty="0"/>
          </a:p>
        </p:txBody>
      </p:sp>
      <p:sp>
        <p:nvSpPr>
          <p:cNvPr id="16" name="Shape 10"/>
          <p:cNvSpPr/>
          <p:nvPr/>
        </p:nvSpPr>
        <p:spPr>
          <a:xfrm>
            <a:off x="4476902" y="4276649"/>
            <a:ext cx="7144207" cy="1476756"/>
          </a:xfrm>
          <a:prstGeom prst="roundRect">
            <a:avLst>
              <a:gd name="adj" fmla="val 4794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4105656"/>
            <a:ext cx="381305" cy="381305"/>
          </a:xfrm>
          <a:prstGeom prst="rect">
            <a:avLst/>
          </a:prstGeom>
        </p:spPr>
      </p:pic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30407" y="4200754"/>
            <a:ext cx="190195" cy="190195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4733849" y="4533595"/>
            <a:ext cx="6715354" cy="9628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Puoi esprimerti, scrivere, pubblicare sui social o fare un blog </a:t>
            </a:r>
            <a:r>
              <a:rPr lang="en-US" sz="18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SENZA CENSURA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Nessuno può impedirti di dire la tua opinione. È il </a:t>
            </a: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PILASTRO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della democrazia. </a:t>
            </a:r>
            <a:endParaRPr lang="en-US" sz="18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857146" y="1429207"/>
            <a:ext cx="761695" cy="761695"/>
          </a:xfrm>
          <a:prstGeom prst="rect">
            <a:avLst/>
          </a:prstGeom>
        </p:spPr>
      </p:pic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68196" y="2476195"/>
            <a:ext cx="1343254" cy="647395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1568196" y="2476195"/>
            <a:ext cx="1343254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21</a:t>
            </a:r>
            <a:endParaRPr lang="en-US" sz="24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5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57846" y="966521"/>
            <a:ext cx="5952744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017166"/>
            <a:ext cx="3847795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283818"/>
            <a:ext cx="5962802" cy="59161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Diritto alla Difesa</a:t>
            </a:r>
            <a:endParaRPr lang="en-US" sz="4200" dirty="0"/>
          </a:p>
        </p:txBody>
      </p:sp>
      <p:sp>
        <p:nvSpPr>
          <p:cNvPr id="7" name="Shape 4"/>
          <p:cNvSpPr/>
          <p:nvPr/>
        </p:nvSpPr>
        <p:spPr>
          <a:xfrm>
            <a:off x="571500" y="4172407"/>
            <a:ext cx="3333902" cy="914400"/>
          </a:xfrm>
          <a:prstGeom prst="rect">
            <a:avLst/>
          </a:prstGeom>
          <a:solidFill>
            <a:srgbClr val="F7FA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763524" y="4172407"/>
            <a:ext cx="325617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B6C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Sapevi che? </a:t>
            </a:r>
            <a:endParaRPr lang="en-US" sz="12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4200754"/>
            <a:ext cx="152705" cy="15270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571500" y="4401007"/>
            <a:ext cx="3410712" cy="6858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Questo diritto è garantito a </a:t>
            </a:r>
            <a:r>
              <a:rPr lang="en-US" sz="120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TUTTI</a:t>
            </a:r>
            <a:r>
              <a:rPr lang="en-US" sz="1200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anche a chi non ha soldi per pagare un avvocato (Gratuito Patrocinio). </a:t>
            </a:r>
            <a:endParaRPr lang="en-US" sz="1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l="-11" r="-11"/>
          <a:stretch>
            <a:fillRect/>
          </a:stretch>
        </p:blipFill>
        <p:spPr>
          <a:xfrm>
            <a:off x="4476902" y="2328062"/>
            <a:ext cx="7144207" cy="1356055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705" y="2213762"/>
            <a:ext cx="1552651" cy="20939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24705" y="2213762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4" name="Text 8"/>
          <p:cNvSpPr txBox="1"/>
          <p:nvPr/>
        </p:nvSpPr>
        <p:spPr>
          <a:xfrm>
            <a:off x="4819802" y="2565806"/>
            <a:ext cx="6593738" cy="88605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"Tutti possono agire in giudizio per la tutela dei propri diritti e interessi legittimi. La difesa è diritto inviolabile in ogni stato e grado del procedimento."</a:t>
            </a:r>
            <a:endParaRPr lang="en-US" sz="1600" dirty="0"/>
          </a:p>
        </p:txBody>
      </p:sp>
      <p:sp>
        <p:nvSpPr>
          <p:cNvPr id="15" name="Shape 9"/>
          <p:cNvSpPr/>
          <p:nvPr/>
        </p:nvSpPr>
        <p:spPr>
          <a:xfrm>
            <a:off x="4476902" y="3970325"/>
            <a:ext cx="7144207" cy="1800454"/>
          </a:xfrm>
          <a:prstGeom prst="roundRect">
            <a:avLst>
              <a:gd name="adj" fmla="val 3225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934395" y="3798418"/>
            <a:ext cx="381305" cy="381305"/>
          </a:xfrm>
          <a:prstGeom prst="rect">
            <a:avLst/>
          </a:prstGeom>
        </p:spPr>
      </p:pic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005718" y="3893515"/>
            <a:ext cx="237744" cy="190195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4733849" y="4227271"/>
            <a:ext cx="6715354" cy="12865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Se subisci un'ingiustizia puoi rivolgerti al </a:t>
            </a:r>
            <a:r>
              <a:rPr lang="en-US" sz="18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GIUDICE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Hai sempre diritto a un avvocato che ti difenda, anche </a:t>
            </a:r>
            <a:r>
              <a:rPr lang="en-US" sz="18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GRATUITO</a:t>
            </a:r>
            <a:r>
              <a:rPr lang="en-US" sz="18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se non puoi permettertelo. Nessuno può essere condannato senza potersi difendere. </a:t>
            </a:r>
            <a:endParaRPr lang="en-US" sz="1800" dirty="0"/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857146" y="1429207"/>
            <a:ext cx="761695" cy="761695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6309" y="2476195"/>
            <a:ext cx="1371600" cy="647395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1556309" y="2476195"/>
            <a:ext cx="1371600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24</a:t>
            </a:r>
            <a:endParaRPr lang="en-US" sz="24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457846" y="966521"/>
            <a:ext cx="5952744" cy="476219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476902" y="2154326"/>
            <a:ext cx="4172407" cy="2834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4476902" y="1506017"/>
            <a:ext cx="5951830" cy="5056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Responsabilità Penale</a:t>
            </a:r>
            <a:endParaRPr lang="en-US" sz="36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5600700"/>
            <a:ext cx="3333902" cy="3904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88974" y="5600700"/>
            <a:ext cx="2516429" cy="3913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PRESUNZIONE INNOCENZA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78662" y="5729630"/>
            <a:ext cx="133502" cy="133502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086246"/>
            <a:ext cx="3333902" cy="39044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52321" y="6086246"/>
            <a:ext cx="2253082" cy="391363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PENA DI MORTE</a:t>
            </a:r>
            <a:endParaRPr lang="en-US" sz="10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2923" y="6215177"/>
            <a:ext cx="133502" cy="133502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rcRect l="-15" r="-15"/>
          <a:stretch>
            <a:fillRect/>
          </a:stretch>
        </p:blipFill>
        <p:spPr>
          <a:xfrm>
            <a:off x="4476902" y="2466137"/>
            <a:ext cx="7144207" cy="1333195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705" y="2351837"/>
            <a:ext cx="1552651" cy="209398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4724705" y="2351837"/>
            <a:ext cx="1552651" cy="21031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Dalla Costituzione</a:t>
            </a:r>
            <a:endParaRPr lang="en-US" sz="900" dirty="0"/>
          </a:p>
        </p:txBody>
      </p:sp>
      <p:sp>
        <p:nvSpPr>
          <p:cNvPr id="16" name="Text 7"/>
          <p:cNvSpPr txBox="1"/>
          <p:nvPr/>
        </p:nvSpPr>
        <p:spPr>
          <a:xfrm>
            <a:off x="4819802" y="2703881"/>
            <a:ext cx="6591910" cy="8577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"L'imputato non è considerato colpevole sino alla condanna definitiva... Le pene devono tendere alla rieducazione del condannato. Non è ammessa la pena di morte."</a:t>
            </a:r>
            <a:endParaRPr lang="en-US" sz="1500" dirty="0"/>
          </a:p>
        </p:txBody>
      </p:sp>
      <p:sp>
        <p:nvSpPr>
          <p:cNvPr id="17" name="Shape 8"/>
          <p:cNvSpPr/>
          <p:nvPr/>
        </p:nvSpPr>
        <p:spPr>
          <a:xfrm>
            <a:off x="4476902" y="4085539"/>
            <a:ext cx="7144207" cy="1457554"/>
          </a:xfrm>
          <a:prstGeom prst="roundRect">
            <a:avLst>
              <a:gd name="adj" fmla="val 4920"/>
            </a:avLst>
          </a:prstGeom>
          <a:solidFill>
            <a:srgbClr val="009246">
              <a:alpha val="5000"/>
            </a:srgbClr>
          </a:solidFill>
          <a:ln w="25400">
            <a:solidFill>
              <a:srgbClr val="009246"/>
            </a:solidFill>
            <a:prstDash val="solid"/>
          </a:ln>
        </p:spPr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934395" y="3913632"/>
            <a:ext cx="381305" cy="381305"/>
          </a:xfrm>
          <a:prstGeom prst="rect">
            <a:avLst/>
          </a:prstGeom>
        </p:spPr>
      </p:pic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9"/>
          <a:srcRect l="-1648" r="-1648"/>
          <a:stretch>
            <a:fillRect/>
          </a:stretch>
        </p:blipFill>
        <p:spPr>
          <a:xfrm>
            <a:off x="11039551" y="4008730"/>
            <a:ext cx="171907" cy="19019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4733849" y="4342486"/>
            <a:ext cx="6708038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SEI INNOCENTE</a:t>
            </a: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fino a prova contraria (condanna definitiva). Le pene servono a </a:t>
            </a:r>
            <a:r>
              <a:rPr lang="en-US" sz="16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RIEDUCARE</a:t>
            </a: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non a vendicarsi. La pena di morte è totalmente </a:t>
            </a:r>
            <a:r>
              <a:rPr lang="en-US" sz="1600" b="1" dirty="0">
                <a:solidFill>
                  <a:srgbClr val="CE2B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ABOLITA</a:t>
            </a: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nel nostro ordinamento. </a:t>
            </a:r>
            <a:endParaRPr lang="en-US" sz="1600" dirty="0"/>
          </a:p>
        </p:txBody>
      </p:sp>
      <p:pic>
        <p:nvPicPr>
          <p:cNvPr id="21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80744" y="952805"/>
            <a:ext cx="1714500" cy="1714500"/>
          </a:xfrm>
          <a:prstGeom prst="rect">
            <a:avLst/>
          </a:prstGeom>
        </p:spPr>
      </p:pic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11"/>
          <a:srcRect l="-469" r="-469"/>
          <a:stretch>
            <a:fillRect/>
          </a:stretch>
        </p:blipFill>
        <p:spPr>
          <a:xfrm>
            <a:off x="2033626" y="1524305"/>
            <a:ext cx="504749" cy="571500"/>
          </a:xfrm>
          <a:prstGeom prst="rect">
            <a:avLst/>
          </a:prstGeom>
        </p:spPr>
      </p:pic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12"/>
          <a:srcRect l="-20" r="-20"/>
          <a:stretch>
            <a:fillRect/>
          </a:stretch>
        </p:blipFill>
        <p:spPr>
          <a:xfrm>
            <a:off x="1952244" y="1429207"/>
            <a:ext cx="571500" cy="761695"/>
          </a:xfrm>
          <a:prstGeom prst="rect">
            <a:avLst/>
          </a:prstGeom>
        </p:spPr>
      </p:pic>
      <p:pic>
        <p:nvPicPr>
          <p:cNvPr id="2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61795" y="2476195"/>
            <a:ext cx="1362456" cy="647395"/>
          </a:xfrm>
          <a:prstGeom prst="rect">
            <a:avLst/>
          </a:prstGeom>
        </p:spPr>
      </p:pic>
      <p:sp>
        <p:nvSpPr>
          <p:cNvPr id="25" name="Text 10"/>
          <p:cNvSpPr/>
          <p:nvPr/>
        </p:nvSpPr>
        <p:spPr>
          <a:xfrm>
            <a:off x="1561795" y="2476195"/>
            <a:ext cx="1362456" cy="6483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27</a:t>
            </a:r>
            <a:endParaRPr lang="en-US" sz="2400" dirty="0"/>
          </a:p>
        </p:txBody>
      </p:sp>
      <p:pic>
        <p:nvPicPr>
          <p:cNvPr id="26" name="Image 13" descr="preencoded.png"/>
          <p:cNvPicPr>
            <a:picLocks noChangeAspect="1"/>
          </p:cNvPicPr>
          <p:nvPr/>
        </p:nvPicPr>
        <p:blipFill>
          <a:blip r:embed="rId14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7" name="Shape 11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2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Shape 13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476402" y="2505456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3" b="-3"/>
          <a:stretch>
            <a:fillRect/>
          </a:stretch>
        </p:blipFill>
        <p:spPr>
          <a:xfrm>
            <a:off x="9096451" y="185623"/>
            <a:ext cx="3571646" cy="28575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61695" y="1943100"/>
            <a:ext cx="5143500" cy="1000354"/>
          </a:xfrm>
          <a:prstGeom prst="roundRect">
            <a:avLst>
              <a:gd name="adj" fmla="val 1044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7" name="Shape 3"/>
          <p:cNvSpPr/>
          <p:nvPr/>
        </p:nvSpPr>
        <p:spPr>
          <a:xfrm>
            <a:off x="761695" y="1943100"/>
            <a:ext cx="47549" cy="1000354"/>
          </a:xfrm>
          <a:prstGeom prst="roundRect">
            <a:avLst>
              <a:gd name="adj" fmla="val 219779"/>
            </a:avLst>
          </a:prstGeom>
          <a:solidFill>
            <a:srgbClr val="009246"/>
          </a:solidFill>
          <a:ln w="12700">
            <a:solidFill>
              <a:srgbClr val="009246">
                <a:alpha val="0"/>
              </a:srgbClr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1000354" y="2203704"/>
            <a:ext cx="476402" cy="476402"/>
          </a:xfrm>
          <a:prstGeom prst="ellipse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rcRect l="-80" r="-80"/>
          <a:stretch>
            <a:fillRect/>
          </a:stretch>
        </p:blipFill>
        <p:spPr>
          <a:xfrm>
            <a:off x="1095451" y="2327148"/>
            <a:ext cx="286207" cy="228600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1666951" y="2179930"/>
            <a:ext cx="41632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Vai a scuola?</a:t>
            </a:r>
            <a:endParaRPr lang="en-US" sz="1300" dirty="0"/>
          </a:p>
        </p:txBody>
      </p:sp>
      <p:sp>
        <p:nvSpPr>
          <p:cNvPr id="11" name="Text 6"/>
          <p:cNvSpPr txBox="1"/>
          <p:nvPr/>
        </p:nvSpPr>
        <p:spPr>
          <a:xfrm>
            <a:off x="1895551" y="2475281"/>
            <a:ext cx="394929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Art. 34: Istruzione gratuita e obbligatoria</a:t>
            </a:r>
            <a:endParaRPr lang="en-US" sz="1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66951" y="2512771"/>
            <a:ext cx="152705" cy="152705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6286500" y="1943100"/>
            <a:ext cx="5143500" cy="1000354"/>
          </a:xfrm>
          <a:prstGeom prst="roundRect">
            <a:avLst>
              <a:gd name="adj" fmla="val 1044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4" name="Shape 8"/>
          <p:cNvSpPr/>
          <p:nvPr/>
        </p:nvSpPr>
        <p:spPr>
          <a:xfrm>
            <a:off x="6286500" y="1943100"/>
            <a:ext cx="47549" cy="1000354"/>
          </a:xfrm>
          <a:prstGeom prst="roundRect">
            <a:avLst>
              <a:gd name="adj" fmla="val 219779"/>
            </a:avLst>
          </a:prstGeom>
          <a:solidFill>
            <a:srgbClr val="CE2B37"/>
          </a:solidFill>
          <a:ln w="12700">
            <a:solidFill>
              <a:srgbClr val="CE2B37">
                <a:alpha val="0"/>
              </a:srgbClr>
            </a:solidFill>
            <a:prstDash val="solid"/>
          </a:ln>
        </p:spPr>
      </p:sp>
      <p:sp>
        <p:nvSpPr>
          <p:cNvPr id="15" name="Shape 9"/>
          <p:cNvSpPr/>
          <p:nvPr/>
        </p:nvSpPr>
        <p:spPr>
          <a:xfrm>
            <a:off x="6524244" y="2203704"/>
            <a:ext cx="476402" cy="476402"/>
          </a:xfrm>
          <a:prstGeom prst="ellipse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 l="-57" r="-57"/>
          <a:stretch>
            <a:fillRect/>
          </a:stretch>
        </p:blipFill>
        <p:spPr>
          <a:xfrm>
            <a:off x="6662318" y="2327148"/>
            <a:ext cx="200254" cy="228600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7191756" y="2179930"/>
            <a:ext cx="41632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 WhatsApp o i social?</a:t>
            </a:r>
            <a:endParaRPr lang="en-US" sz="1300" dirty="0"/>
          </a:p>
        </p:txBody>
      </p:sp>
      <p:sp>
        <p:nvSpPr>
          <p:cNvPr id="18" name="Text 11"/>
          <p:cNvSpPr txBox="1"/>
          <p:nvPr/>
        </p:nvSpPr>
        <p:spPr>
          <a:xfrm>
            <a:off x="7420356" y="2475281"/>
            <a:ext cx="3934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Art. 15: Le tue comunicazioni sono private</a:t>
            </a:r>
            <a:endParaRPr lang="en-US" sz="120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191756" y="2512771"/>
            <a:ext cx="152705" cy="152705"/>
          </a:xfrm>
          <a:prstGeom prst="rect">
            <a:avLst/>
          </a:prstGeom>
        </p:spPr>
      </p:pic>
      <p:sp>
        <p:nvSpPr>
          <p:cNvPr id="20" name="Shape 12"/>
          <p:cNvSpPr/>
          <p:nvPr/>
        </p:nvSpPr>
        <p:spPr>
          <a:xfrm>
            <a:off x="761695" y="3130906"/>
            <a:ext cx="5143500" cy="1000354"/>
          </a:xfrm>
          <a:prstGeom prst="roundRect">
            <a:avLst>
              <a:gd name="adj" fmla="val 1044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1" name="Shape 13"/>
          <p:cNvSpPr/>
          <p:nvPr/>
        </p:nvSpPr>
        <p:spPr>
          <a:xfrm>
            <a:off x="761695" y="3130906"/>
            <a:ext cx="47549" cy="1000354"/>
          </a:xfrm>
          <a:prstGeom prst="roundRect">
            <a:avLst>
              <a:gd name="adj" fmla="val 219779"/>
            </a:avLst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22" name="Shape 14"/>
          <p:cNvSpPr/>
          <p:nvPr/>
        </p:nvSpPr>
        <p:spPr>
          <a:xfrm>
            <a:off x="1000354" y="3390595"/>
            <a:ext cx="476402" cy="476402"/>
          </a:xfrm>
          <a:prstGeom prst="ellipse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23798" y="3514954"/>
            <a:ext cx="228600" cy="228600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1666951" y="3366821"/>
            <a:ext cx="41632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Fai una manifestazione?</a:t>
            </a:r>
            <a:endParaRPr lang="en-US" sz="1300" dirty="0"/>
          </a:p>
        </p:txBody>
      </p:sp>
      <p:sp>
        <p:nvSpPr>
          <p:cNvPr id="25" name="Text 16"/>
          <p:cNvSpPr txBox="1"/>
          <p:nvPr/>
        </p:nvSpPr>
        <p:spPr>
          <a:xfrm>
            <a:off x="1895551" y="3662172"/>
            <a:ext cx="3934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Art. 17: Diritto di riunione pacifica</a:t>
            </a:r>
            <a:endParaRPr lang="en-US" sz="1200" dirty="0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66951" y="3700577"/>
            <a:ext cx="152705" cy="152705"/>
          </a:xfrm>
          <a:prstGeom prst="rect">
            <a:avLst/>
          </a:prstGeom>
        </p:spPr>
      </p:pic>
      <p:sp>
        <p:nvSpPr>
          <p:cNvPr id="27" name="Shape 17"/>
          <p:cNvSpPr/>
          <p:nvPr/>
        </p:nvSpPr>
        <p:spPr>
          <a:xfrm>
            <a:off x="6286500" y="3130906"/>
            <a:ext cx="5143500" cy="1000354"/>
          </a:xfrm>
          <a:prstGeom prst="roundRect">
            <a:avLst>
              <a:gd name="adj" fmla="val 1044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8" name="Shape 18"/>
          <p:cNvSpPr/>
          <p:nvPr/>
        </p:nvSpPr>
        <p:spPr>
          <a:xfrm>
            <a:off x="6286500" y="3130906"/>
            <a:ext cx="47549" cy="1000354"/>
          </a:xfrm>
          <a:prstGeom prst="roundRect">
            <a:avLst>
              <a:gd name="adj" fmla="val 219779"/>
            </a:avLst>
          </a:prstGeom>
          <a:solidFill>
            <a:srgbClr val="003366"/>
          </a:solidFill>
          <a:ln w="12700">
            <a:solidFill>
              <a:srgbClr val="003366">
                <a:alpha val="0"/>
              </a:srgbClr>
            </a:solidFill>
            <a:prstDash val="solid"/>
          </a:ln>
        </p:spPr>
      </p:sp>
      <p:sp>
        <p:nvSpPr>
          <p:cNvPr id="29" name="Shape 19"/>
          <p:cNvSpPr/>
          <p:nvPr/>
        </p:nvSpPr>
        <p:spPr>
          <a:xfrm>
            <a:off x="6524244" y="3390595"/>
            <a:ext cx="476402" cy="476402"/>
          </a:xfrm>
          <a:prstGeom prst="ellipse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648602" y="3514954"/>
            <a:ext cx="228600" cy="228600"/>
          </a:xfrm>
          <a:prstGeom prst="rect">
            <a:avLst/>
          </a:prstGeom>
        </p:spPr>
      </p:pic>
      <p:sp>
        <p:nvSpPr>
          <p:cNvPr id="31" name="Text 20"/>
          <p:cNvSpPr txBox="1"/>
          <p:nvPr/>
        </p:nvSpPr>
        <p:spPr>
          <a:xfrm>
            <a:off x="7191756" y="3366821"/>
            <a:ext cx="41632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 accusano ingiustamente?</a:t>
            </a:r>
            <a:endParaRPr lang="en-US" sz="1300" dirty="0"/>
          </a:p>
        </p:txBody>
      </p:sp>
      <p:sp>
        <p:nvSpPr>
          <p:cNvPr id="32" name="Text 21"/>
          <p:cNvSpPr txBox="1"/>
          <p:nvPr/>
        </p:nvSpPr>
        <p:spPr>
          <a:xfrm>
            <a:off x="7420356" y="3662172"/>
            <a:ext cx="39346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Art. 24: Diritto alla difesa e avvocato</a:t>
            </a:r>
            <a:endParaRPr lang="en-US" sz="1200" dirty="0"/>
          </a:p>
        </p:txBody>
      </p:sp>
      <p:pic>
        <p:nvPicPr>
          <p:cNvPr id="33" name="Image 9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191756" y="3700577"/>
            <a:ext cx="152705" cy="152705"/>
          </a:xfrm>
          <a:prstGeom prst="rect">
            <a:avLst/>
          </a:prstGeom>
        </p:spPr>
      </p:pic>
      <p:sp>
        <p:nvSpPr>
          <p:cNvPr id="34" name="Shape 22"/>
          <p:cNvSpPr/>
          <p:nvPr/>
        </p:nvSpPr>
        <p:spPr>
          <a:xfrm>
            <a:off x="2895905" y="4317797"/>
            <a:ext cx="6400800" cy="1000354"/>
          </a:xfrm>
          <a:prstGeom prst="roundRect">
            <a:avLst>
              <a:gd name="adj" fmla="val 10447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5" name="Shape 23"/>
          <p:cNvSpPr/>
          <p:nvPr/>
        </p:nvSpPr>
        <p:spPr>
          <a:xfrm>
            <a:off x="2895905" y="4317797"/>
            <a:ext cx="47549" cy="1000354"/>
          </a:xfrm>
          <a:prstGeom prst="roundRect">
            <a:avLst>
              <a:gd name="adj" fmla="val 219779"/>
            </a:avLst>
          </a:prstGeom>
          <a:solidFill>
            <a:srgbClr val="009246"/>
          </a:solidFill>
          <a:ln w="12700">
            <a:solidFill>
              <a:srgbClr val="009246">
                <a:alpha val="0"/>
              </a:srgbClr>
            </a:solidFill>
            <a:prstDash val="solid"/>
          </a:ln>
        </p:spPr>
      </p:sp>
      <p:sp>
        <p:nvSpPr>
          <p:cNvPr id="36" name="Shape 24"/>
          <p:cNvSpPr/>
          <p:nvPr/>
        </p:nvSpPr>
        <p:spPr>
          <a:xfrm>
            <a:off x="3133649" y="4578401"/>
            <a:ext cx="476402" cy="476402"/>
          </a:xfrm>
          <a:prstGeom prst="ellipse">
            <a:avLst/>
          </a:prstGeom>
          <a:solidFill>
            <a:srgbClr val="F0F4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7" name="Image 10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258007" y="4701845"/>
            <a:ext cx="228600" cy="228600"/>
          </a:xfrm>
          <a:prstGeom prst="rect">
            <a:avLst/>
          </a:prstGeom>
        </p:spPr>
      </p:pic>
      <p:sp>
        <p:nvSpPr>
          <p:cNvPr id="38" name="Text 25"/>
          <p:cNvSpPr txBox="1"/>
          <p:nvPr/>
        </p:nvSpPr>
        <p:spPr>
          <a:xfrm>
            <a:off x="3800246" y="4554626"/>
            <a:ext cx="54205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2D374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Sei straniero in Italia?</a:t>
            </a:r>
            <a:endParaRPr lang="en-US" sz="1300" dirty="0"/>
          </a:p>
        </p:txBody>
      </p:sp>
      <p:sp>
        <p:nvSpPr>
          <p:cNvPr id="39" name="Text 26"/>
          <p:cNvSpPr txBox="1"/>
          <p:nvPr/>
        </p:nvSpPr>
        <p:spPr>
          <a:xfrm>
            <a:off x="4028846" y="4849978"/>
            <a:ext cx="51919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Art. 3: Pari dignità e uguaglianza</a:t>
            </a:r>
            <a:endParaRPr lang="en-US" sz="1200" dirty="0"/>
          </a:p>
        </p:txBody>
      </p:sp>
      <p:pic>
        <p:nvPicPr>
          <p:cNvPr id="40" name="Image 11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800246" y="4887468"/>
            <a:ext cx="152705" cy="152705"/>
          </a:xfrm>
          <a:prstGeom prst="rect">
            <a:avLst/>
          </a:prstGeom>
        </p:spPr>
      </p:pic>
      <p:sp>
        <p:nvSpPr>
          <p:cNvPr id="41" name="Text 27"/>
          <p:cNvSpPr txBox="1"/>
          <p:nvPr/>
        </p:nvSpPr>
        <p:spPr>
          <a:xfrm>
            <a:off x="2001622" y="476402"/>
            <a:ext cx="11714378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La Costituzione: il tuo scudo quotidiano </a:t>
            </a:r>
            <a:endParaRPr lang="en-US" sz="4200" dirty="0"/>
          </a:p>
        </p:txBody>
      </p:sp>
      <p:pic>
        <p:nvPicPr>
          <p:cNvPr id="42" name="Image 12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239926" y="590702"/>
            <a:ext cx="571500" cy="571500"/>
          </a:xfrm>
          <a:prstGeom prst="rect">
            <a:avLst/>
          </a:prstGeom>
        </p:spPr>
      </p:pic>
      <p:sp>
        <p:nvSpPr>
          <p:cNvPr id="43" name="Text 28"/>
          <p:cNvSpPr txBox="1"/>
          <p:nvPr/>
        </p:nvSpPr>
        <p:spPr>
          <a:xfrm>
            <a:off x="705002" y="1371600"/>
            <a:ext cx="10782605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Forse non ci pensi spesso, ma la Costituzione ti protegge ogni giorno:</a:t>
            </a:r>
            <a:endParaRPr lang="en-US" sz="1500" dirty="0"/>
          </a:p>
        </p:txBody>
      </p:sp>
      <p:pic>
        <p:nvPicPr>
          <p:cNvPr id="44" name="Image 13" descr="preencoded.png"/>
          <p:cNvPicPr>
            <a:picLocks noChangeAspect="1"/>
          </p:cNvPicPr>
          <p:nvPr/>
        </p:nvPicPr>
        <p:blipFill>
          <a:blip r:embed="rId14"/>
          <a:srcRect l="-19" r="-19"/>
          <a:stretch>
            <a:fillRect/>
          </a:stretch>
        </p:blipFill>
        <p:spPr>
          <a:xfrm>
            <a:off x="761695" y="5600700"/>
            <a:ext cx="10668305" cy="875995"/>
          </a:xfrm>
          <a:prstGeom prst="rect">
            <a:avLst/>
          </a:prstGeom>
        </p:spPr>
      </p:pic>
      <p:sp>
        <p:nvSpPr>
          <p:cNvPr id="45" name="Text 29"/>
          <p:cNvSpPr txBox="1"/>
          <p:nvPr/>
        </p:nvSpPr>
        <p:spPr>
          <a:xfrm>
            <a:off x="2098548" y="5810098"/>
            <a:ext cx="9617659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FFFFFF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La Corte Costituzionale è il guardiano di tutti questi diritti </a:t>
            </a:r>
            <a:endParaRPr lang="en-US" sz="2400" dirty="0"/>
          </a:p>
        </p:txBody>
      </p:sp>
      <p:pic>
        <p:nvPicPr>
          <p:cNvPr id="46" name="Image 14" descr="preencoded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9788652" y="5876849"/>
            <a:ext cx="304495" cy="304495"/>
          </a:xfrm>
          <a:prstGeom prst="rect">
            <a:avLst/>
          </a:prstGeom>
        </p:spPr>
      </p:pic>
      <p:pic>
        <p:nvPicPr>
          <p:cNvPr id="47" name="Image 15" descr="preencoded.png"/>
          <p:cNvPicPr>
            <a:picLocks noChangeAspect="1"/>
          </p:cNvPicPr>
          <p:nvPr/>
        </p:nvPicPr>
        <p:blipFill>
          <a:blip r:embed="rId16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48" name="Shape 30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9" name="Shape 31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Shape 32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0F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71500" cy="1143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9019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190195" y="0"/>
            <a:ext cx="19019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380390" y="0"/>
            <a:ext cx="19019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0" y="1495044"/>
            <a:ext cx="12191695" cy="19202"/>
          </a:xfrm>
          <a:prstGeom prst="rect">
            <a:avLst/>
          </a:prstGeom>
          <a:solidFill>
            <a:srgbClr val="E0E0E0"/>
          </a:solidFill>
          <a:ln w="12700">
            <a:solidFill>
              <a:srgbClr val="E0E0E0">
                <a:alpha val="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571500" y="495605"/>
            <a:ext cx="5763463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Assemblea Costituente (1946-1948)</a:t>
            </a:r>
            <a:endParaRPr lang="en-US" sz="1300" dirty="0"/>
          </a:p>
        </p:txBody>
      </p:sp>
      <p:sp>
        <p:nvSpPr>
          <p:cNvPr id="11" name="Text 7"/>
          <p:cNvSpPr txBox="1"/>
          <p:nvPr/>
        </p:nvSpPr>
        <p:spPr>
          <a:xfrm>
            <a:off x="571500" y="800100"/>
            <a:ext cx="7872070" cy="5056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Come è nata la Costituzione?</a:t>
            </a:r>
            <a:endParaRPr lang="en-US" sz="36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315700" y="912571"/>
            <a:ext cx="304495" cy="30449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rcRect t="-10" b="-10"/>
          <a:stretch>
            <a:fillRect/>
          </a:stretch>
        </p:blipFill>
        <p:spPr>
          <a:xfrm>
            <a:off x="571500" y="5134356"/>
            <a:ext cx="11048695" cy="1343254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914400" y="5605272"/>
            <a:ext cx="1598371" cy="4005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D4AF37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La Struttura</a:t>
            </a:r>
            <a:endParaRPr lang="en-US" sz="2100" dirty="0"/>
          </a:p>
        </p:txBody>
      </p:sp>
      <p:sp>
        <p:nvSpPr>
          <p:cNvPr id="15" name="Text 9"/>
          <p:cNvSpPr txBox="1"/>
          <p:nvPr/>
        </p:nvSpPr>
        <p:spPr>
          <a:xfrm>
            <a:off x="2967228" y="5324551"/>
            <a:ext cx="1314907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2400" dirty="0"/>
          </a:p>
        </p:txBody>
      </p:sp>
      <p:sp>
        <p:nvSpPr>
          <p:cNvPr id="16" name="Text 10"/>
          <p:cNvSpPr txBox="1"/>
          <p:nvPr/>
        </p:nvSpPr>
        <p:spPr>
          <a:xfrm>
            <a:off x="2977286" y="5857646"/>
            <a:ext cx="1295705" cy="4005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Principi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kern="0" spc="75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Fondamentali</a:t>
            </a:r>
            <a:endParaRPr lang="en-US" sz="10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rcRect t="-2127" b="-2127"/>
          <a:stretch>
            <a:fillRect/>
          </a:stretch>
        </p:blipFill>
        <p:spPr>
          <a:xfrm>
            <a:off x="5450738" y="5324551"/>
            <a:ext cx="9144" cy="381305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6633058" y="5324551"/>
            <a:ext cx="781812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139</a:t>
            </a:r>
            <a:endParaRPr lang="en-US" sz="2400" dirty="0"/>
          </a:p>
        </p:txBody>
      </p:sp>
      <p:sp>
        <p:nvSpPr>
          <p:cNvPr id="19" name="Text 12"/>
          <p:cNvSpPr txBox="1"/>
          <p:nvPr/>
        </p:nvSpPr>
        <p:spPr>
          <a:xfrm>
            <a:off x="6642202" y="5857646"/>
            <a:ext cx="762610" cy="4005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Articoli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kern="0" spc="75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Totali</a:t>
            </a:r>
            <a:endParaRPr lang="en-US" sz="1000" dirty="0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5"/>
          <a:srcRect t="-2127" b="-2127"/>
          <a:stretch>
            <a:fillRect/>
          </a:stretch>
        </p:blipFill>
        <p:spPr>
          <a:xfrm>
            <a:off x="8587130" y="5324551"/>
            <a:ext cx="9144" cy="381305"/>
          </a:xfrm>
          <a:prstGeom prst="rect">
            <a:avLst/>
          </a:prstGeom>
        </p:spPr>
      </p:pic>
      <p:sp>
        <p:nvSpPr>
          <p:cNvPr id="21" name="Text 13"/>
          <p:cNvSpPr txBox="1"/>
          <p:nvPr/>
        </p:nvSpPr>
        <p:spPr>
          <a:xfrm>
            <a:off x="9769450" y="5324551"/>
            <a:ext cx="11430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2400" dirty="0"/>
          </a:p>
        </p:txBody>
      </p:sp>
      <p:sp>
        <p:nvSpPr>
          <p:cNvPr id="22" name="Text 14"/>
          <p:cNvSpPr txBox="1"/>
          <p:nvPr/>
        </p:nvSpPr>
        <p:spPr>
          <a:xfrm>
            <a:off x="9778594" y="5857646"/>
            <a:ext cx="1124712" cy="4005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kern="0" spc="75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Disposizioni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kern="0" spc="75" dirty="0">
                <a:solidFill>
                  <a:srgbClr val="A0AE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Transitorie</a:t>
            </a:r>
            <a:endParaRPr lang="en-US" sz="1000" dirty="0"/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6"/>
          <a:srcRect t="-401" b="-401"/>
          <a:stretch>
            <a:fillRect/>
          </a:stretch>
        </p:blipFill>
        <p:spPr>
          <a:xfrm>
            <a:off x="571500" y="3141878"/>
            <a:ext cx="11048695" cy="38405"/>
          </a:xfrm>
          <a:prstGeom prst="rect">
            <a:avLst/>
          </a:prstGeom>
        </p:spPr>
      </p:pic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00354" y="1825142"/>
            <a:ext cx="476402" cy="476402"/>
          </a:xfrm>
          <a:prstGeom prst="rect">
            <a:avLst/>
          </a:prstGeom>
        </p:spPr>
      </p:pic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143000" y="1967789"/>
            <a:ext cx="190195" cy="190195"/>
          </a:xfrm>
          <a:prstGeom prst="rect">
            <a:avLst/>
          </a:prstGeom>
        </p:spPr>
      </p:pic>
      <p:pic>
        <p:nvPicPr>
          <p:cNvPr id="26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44191"/>
            <a:ext cx="1333195" cy="267005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571500" y="2444191"/>
            <a:ext cx="133411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Giugno 1946</a:t>
            </a:r>
            <a:endParaRPr lang="en-US" sz="1200" dirty="0"/>
          </a:p>
        </p:txBody>
      </p:sp>
      <p:pic>
        <p:nvPicPr>
          <p:cNvPr id="28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58745"/>
            <a:ext cx="1333195" cy="694944"/>
          </a:xfrm>
          <a:prstGeom prst="rect">
            <a:avLst/>
          </a:prstGeom>
        </p:spPr>
      </p:pic>
      <p:sp>
        <p:nvSpPr>
          <p:cNvPr id="29" name="Text 16"/>
          <p:cNvSpPr/>
          <p:nvPr/>
        </p:nvSpPr>
        <p:spPr>
          <a:xfrm>
            <a:off x="571500" y="2758745"/>
            <a:ext cx="1334110" cy="69585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0F0F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 seduta dell'Assemblea Costituente</a:t>
            </a:r>
            <a:endParaRPr lang="en-US" sz="1000" dirty="0"/>
          </a:p>
        </p:txBody>
      </p:sp>
      <p:pic>
        <p:nvPicPr>
          <p:cNvPr id="30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4600" y="3451860"/>
            <a:ext cx="1333195" cy="267005"/>
          </a:xfrm>
          <a:prstGeom prst="rect">
            <a:avLst/>
          </a:prstGeom>
        </p:spPr>
      </p:pic>
      <p:sp>
        <p:nvSpPr>
          <p:cNvPr id="31" name="Text 17"/>
          <p:cNvSpPr/>
          <p:nvPr/>
        </p:nvSpPr>
        <p:spPr>
          <a:xfrm>
            <a:off x="2514600" y="3451860"/>
            <a:ext cx="133411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Luglio 1946</a:t>
            </a:r>
            <a:endParaRPr lang="en-US" sz="1200" dirty="0"/>
          </a:p>
        </p:txBody>
      </p:sp>
      <p:pic>
        <p:nvPicPr>
          <p:cNvPr id="32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4600" y="3766414"/>
            <a:ext cx="1333195" cy="866851"/>
          </a:xfrm>
          <a:prstGeom prst="rect">
            <a:avLst/>
          </a:prstGeom>
        </p:spPr>
      </p:pic>
      <p:sp>
        <p:nvSpPr>
          <p:cNvPr id="33" name="Text 18"/>
          <p:cNvSpPr/>
          <p:nvPr/>
        </p:nvSpPr>
        <p:spPr>
          <a:xfrm>
            <a:off x="2514600" y="3766414"/>
            <a:ext cx="1334110" cy="866851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0F0F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Nasce la "Commissione dei 75" per scrivere il testo</a:t>
            </a:r>
            <a:endParaRPr lang="en-US" sz="1000" dirty="0"/>
          </a:p>
        </p:txBody>
      </p:sp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943454" y="2975458"/>
            <a:ext cx="476402" cy="476402"/>
          </a:xfrm>
          <a:prstGeom prst="rect">
            <a:avLst/>
          </a:prstGeom>
        </p:spPr>
      </p:pic>
      <p:pic>
        <p:nvPicPr>
          <p:cNvPr id="35" name="Image 14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062326" y="3118104"/>
            <a:ext cx="237744" cy="190195"/>
          </a:xfrm>
          <a:prstGeom prst="rect">
            <a:avLst/>
          </a:prstGeom>
        </p:spPr>
      </p:pic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886554" y="1825142"/>
            <a:ext cx="476402" cy="476402"/>
          </a:xfrm>
          <a:prstGeom prst="rect">
            <a:avLst/>
          </a:prstGeom>
        </p:spPr>
      </p:pic>
      <p:pic>
        <p:nvPicPr>
          <p:cNvPr id="37" name="Image 16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005426" y="1967789"/>
            <a:ext cx="237744" cy="190195"/>
          </a:xfrm>
          <a:prstGeom prst="rect">
            <a:avLst/>
          </a:prstGeom>
        </p:spPr>
      </p:pic>
      <p:pic>
        <p:nvPicPr>
          <p:cNvPr id="38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7700" y="2444191"/>
            <a:ext cx="1333195" cy="267005"/>
          </a:xfrm>
          <a:prstGeom prst="rect">
            <a:avLst/>
          </a:prstGeom>
        </p:spPr>
      </p:pic>
      <p:sp>
        <p:nvSpPr>
          <p:cNvPr id="39" name="Text 19"/>
          <p:cNvSpPr/>
          <p:nvPr/>
        </p:nvSpPr>
        <p:spPr>
          <a:xfrm>
            <a:off x="4457700" y="2444191"/>
            <a:ext cx="133411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1946–1947</a:t>
            </a:r>
            <a:endParaRPr lang="en-US" sz="1200" dirty="0"/>
          </a:p>
        </p:txBody>
      </p:sp>
      <p:pic>
        <p:nvPicPr>
          <p:cNvPr id="40" name="Image 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7700" y="2758745"/>
            <a:ext cx="1333195" cy="694944"/>
          </a:xfrm>
          <a:prstGeom prst="rect">
            <a:avLst/>
          </a:prstGeom>
        </p:spPr>
      </p:pic>
      <p:sp>
        <p:nvSpPr>
          <p:cNvPr id="41" name="Text 20"/>
          <p:cNvSpPr/>
          <p:nvPr/>
        </p:nvSpPr>
        <p:spPr>
          <a:xfrm>
            <a:off x="4457700" y="2758745"/>
            <a:ext cx="1334110" cy="69585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0F0F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Mesi di dibattiti, discussioni e compromessi</a:t>
            </a:r>
            <a:endParaRPr lang="en-US" sz="1000" dirty="0"/>
          </a:p>
        </p:txBody>
      </p:sp>
      <p:pic>
        <p:nvPicPr>
          <p:cNvPr id="42" name="Image 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3396996"/>
            <a:ext cx="1333195" cy="495605"/>
          </a:xfrm>
          <a:prstGeom prst="rect">
            <a:avLst/>
          </a:prstGeom>
        </p:spPr>
      </p:pic>
      <p:sp>
        <p:nvSpPr>
          <p:cNvPr id="43" name="Text 21"/>
          <p:cNvSpPr/>
          <p:nvPr/>
        </p:nvSpPr>
        <p:spPr>
          <a:xfrm>
            <a:off x="6400800" y="3396996"/>
            <a:ext cx="1334110" cy="4956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 Dicembre 1947</a:t>
            </a:r>
            <a:endParaRPr lang="en-US" sz="1200" dirty="0"/>
          </a:p>
        </p:txBody>
      </p:sp>
      <p:pic>
        <p:nvPicPr>
          <p:cNvPr id="44" name="Image 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3939235"/>
            <a:ext cx="1333195" cy="694944"/>
          </a:xfrm>
          <a:prstGeom prst="rect">
            <a:avLst/>
          </a:prstGeom>
        </p:spPr>
      </p:pic>
      <p:sp>
        <p:nvSpPr>
          <p:cNvPr id="45" name="Text 22"/>
          <p:cNvSpPr/>
          <p:nvPr/>
        </p:nvSpPr>
        <p:spPr>
          <a:xfrm>
            <a:off x="6400800" y="3939235"/>
            <a:ext cx="1334110" cy="69585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0F0F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Approvazione finale: 453 sì, 62 no</a:t>
            </a:r>
            <a:endParaRPr lang="en-US" sz="1000" dirty="0"/>
          </a:p>
        </p:txBody>
      </p:sp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829654" y="2920594"/>
            <a:ext cx="476402" cy="476402"/>
          </a:xfrm>
          <a:prstGeom prst="rect">
            <a:avLst/>
          </a:prstGeom>
        </p:spPr>
      </p:pic>
      <p:pic>
        <p:nvPicPr>
          <p:cNvPr id="47" name="Image 22" descr="preencoded.png"/>
          <p:cNvPicPr>
            <a:picLocks noChangeAspect="1"/>
          </p:cNvPicPr>
          <p:nvPr/>
        </p:nvPicPr>
        <p:blipFill>
          <a:blip r:embed="rId15"/>
          <a:srcRect l="-1648" r="-1648"/>
          <a:stretch>
            <a:fillRect/>
          </a:stretch>
        </p:blipFill>
        <p:spPr>
          <a:xfrm>
            <a:off x="6981444" y="3063240"/>
            <a:ext cx="171907" cy="190195"/>
          </a:xfrm>
          <a:prstGeom prst="rect">
            <a:avLst/>
          </a:prstGeom>
        </p:spPr>
      </p:pic>
      <p:pic>
        <p:nvPicPr>
          <p:cNvPr id="48" name="Image 23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772754" y="1825142"/>
            <a:ext cx="476402" cy="476402"/>
          </a:xfrm>
          <a:prstGeom prst="rect">
            <a:avLst/>
          </a:prstGeom>
        </p:spPr>
      </p:pic>
      <p:pic>
        <p:nvPicPr>
          <p:cNvPr id="49" name="Image 24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8891626" y="1967789"/>
            <a:ext cx="237744" cy="190195"/>
          </a:xfrm>
          <a:prstGeom prst="rect">
            <a:avLst/>
          </a:prstGeom>
        </p:spPr>
      </p:pic>
      <p:pic>
        <p:nvPicPr>
          <p:cNvPr id="50" name="Image 2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43900" y="2444191"/>
            <a:ext cx="1333195" cy="495605"/>
          </a:xfrm>
          <a:prstGeom prst="rect">
            <a:avLst/>
          </a:prstGeom>
        </p:spPr>
      </p:pic>
      <p:sp>
        <p:nvSpPr>
          <p:cNvPr id="51" name="Text 23"/>
          <p:cNvSpPr/>
          <p:nvPr/>
        </p:nvSpPr>
        <p:spPr>
          <a:xfrm>
            <a:off x="8343900" y="2444191"/>
            <a:ext cx="1334110" cy="4956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27 Dicembre 1947</a:t>
            </a:r>
            <a:endParaRPr lang="en-US" sz="1200" dirty="0"/>
          </a:p>
        </p:txBody>
      </p:sp>
      <p:pic>
        <p:nvPicPr>
          <p:cNvPr id="52" name="Image 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3900" y="2987345"/>
            <a:ext cx="1333195" cy="694944"/>
          </a:xfrm>
          <a:prstGeom prst="rect">
            <a:avLst/>
          </a:prstGeom>
        </p:spPr>
      </p:pic>
      <p:sp>
        <p:nvSpPr>
          <p:cNvPr id="53" name="Text 24"/>
          <p:cNvSpPr/>
          <p:nvPr/>
        </p:nvSpPr>
        <p:spPr>
          <a:xfrm>
            <a:off x="8343900" y="2987345"/>
            <a:ext cx="1334110" cy="695858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0F0F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Promulgazione da parte di Enrico De Nicola</a:t>
            </a:r>
            <a:endParaRPr lang="en-US" sz="1000" dirty="0"/>
          </a:p>
        </p:txBody>
      </p:sp>
      <p:pic>
        <p:nvPicPr>
          <p:cNvPr id="54" name="Image 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000" y="3451860"/>
            <a:ext cx="1333195" cy="267005"/>
          </a:xfrm>
          <a:prstGeom prst="rect">
            <a:avLst/>
          </a:prstGeom>
        </p:spPr>
      </p:pic>
      <p:sp>
        <p:nvSpPr>
          <p:cNvPr id="55" name="Text 25"/>
          <p:cNvSpPr/>
          <p:nvPr/>
        </p:nvSpPr>
        <p:spPr>
          <a:xfrm>
            <a:off x="10287000" y="3451860"/>
            <a:ext cx="1334110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1° Gennaio 1948</a:t>
            </a:r>
            <a:endParaRPr lang="en-US" sz="1200" dirty="0"/>
          </a:p>
        </p:txBody>
      </p:sp>
      <p:pic>
        <p:nvPicPr>
          <p:cNvPr id="56" name="Image 2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87000" y="3766414"/>
            <a:ext cx="1333195" cy="866851"/>
          </a:xfrm>
          <a:prstGeom prst="rect">
            <a:avLst/>
          </a:prstGeom>
        </p:spPr>
      </p:pic>
      <p:sp>
        <p:nvSpPr>
          <p:cNvPr id="57" name="Text 26"/>
          <p:cNvSpPr/>
          <p:nvPr/>
        </p:nvSpPr>
        <p:spPr>
          <a:xfrm>
            <a:off x="10287000" y="3766414"/>
            <a:ext cx="1334110" cy="866851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0F0F0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Costituzione entra ufficialmente in vigore! 🎉</a:t>
            </a:r>
            <a:endParaRPr lang="en-US" sz="1000" dirty="0"/>
          </a:p>
        </p:txBody>
      </p:sp>
      <p:pic>
        <p:nvPicPr>
          <p:cNvPr id="58" name="Image 29" descr="preencoded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668305" y="2927909"/>
            <a:ext cx="571500" cy="571500"/>
          </a:xfrm>
          <a:prstGeom prst="rect">
            <a:avLst/>
          </a:prstGeom>
        </p:spPr>
      </p:pic>
      <p:pic>
        <p:nvPicPr>
          <p:cNvPr id="59" name="Image 30" descr="preencoded.png"/>
          <p:cNvPicPr>
            <a:picLocks noChangeAspect="1"/>
          </p:cNvPicPr>
          <p:nvPr/>
        </p:nvPicPr>
        <p:blipFill>
          <a:blip r:embed="rId18"/>
          <a:srcRect l="-625" r="-625"/>
          <a:stretch>
            <a:fillRect/>
          </a:stretch>
        </p:blipFill>
        <p:spPr>
          <a:xfrm>
            <a:off x="10799064" y="3076042"/>
            <a:ext cx="314554" cy="2761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256946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53289" y="0"/>
            <a:ext cx="256946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7492" y="0"/>
            <a:ext cx="256946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1257300"/>
            <a:ext cx="12191695" cy="19202"/>
          </a:xfrm>
          <a:prstGeom prst="rect">
            <a:avLst/>
          </a:prstGeom>
          <a:solidFill>
            <a:srgbClr val="E0E0E0"/>
          </a:solidFill>
          <a:ln w="12700">
            <a:solidFill>
              <a:srgbClr val="E0E0E0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571500" y="400507"/>
            <a:ext cx="7258507" cy="2578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 Valori della Costituzione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571500" y="657454"/>
            <a:ext cx="9430207" cy="5056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Perché è "la più bella del mondo"? </a:t>
            </a:r>
            <a:endParaRPr lang="en-US" sz="36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317943" y="707746"/>
            <a:ext cx="409651" cy="409651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rcRect t="-45" b="-45"/>
          <a:stretch>
            <a:fillRect/>
          </a:stretch>
        </p:blipFill>
        <p:spPr>
          <a:xfrm>
            <a:off x="10334549" y="656539"/>
            <a:ext cx="256946" cy="228600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/>
          <a:srcRect t="-45" b="-45"/>
          <a:stretch>
            <a:fillRect/>
          </a:stretch>
        </p:blipFill>
        <p:spPr>
          <a:xfrm>
            <a:off x="10591495" y="656539"/>
            <a:ext cx="256946" cy="228600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3"/>
          <a:srcRect t="-45" b="-45"/>
          <a:stretch>
            <a:fillRect/>
          </a:stretch>
        </p:blipFill>
        <p:spPr>
          <a:xfrm>
            <a:off x="10849356" y="656539"/>
            <a:ext cx="256946" cy="228600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3"/>
          <a:srcRect t="-45" b="-45"/>
          <a:stretch>
            <a:fillRect/>
          </a:stretch>
        </p:blipFill>
        <p:spPr>
          <a:xfrm>
            <a:off x="11106302" y="656539"/>
            <a:ext cx="256946" cy="228600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3"/>
          <a:srcRect t="-45" b="-45"/>
          <a:stretch>
            <a:fillRect/>
          </a:stretch>
        </p:blipFill>
        <p:spPr>
          <a:xfrm>
            <a:off x="11363249" y="656539"/>
            <a:ext cx="256946" cy="228600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>
            <a:off x="571500" y="1655064"/>
            <a:ext cx="3524098" cy="2000707"/>
          </a:xfrm>
          <a:prstGeom prst="roundRect">
            <a:avLst>
              <a:gd name="adj" fmla="val 2176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18" name="Shape 9"/>
          <p:cNvSpPr/>
          <p:nvPr/>
        </p:nvSpPr>
        <p:spPr>
          <a:xfrm>
            <a:off x="571500" y="1655064"/>
            <a:ext cx="47549" cy="2000707"/>
          </a:xfrm>
          <a:prstGeom prst="roundRect">
            <a:avLst>
              <a:gd name="adj" fmla="val 91575"/>
            </a:avLst>
          </a:prstGeom>
          <a:solidFill>
            <a:srgbClr val="003366"/>
          </a:solidFill>
          <a:ln w="12700">
            <a:solidFill>
              <a:srgbClr val="003366">
                <a:alpha val="0"/>
              </a:srgbClr>
            </a:solidFill>
            <a:prstDash val="solid"/>
          </a:ln>
        </p:spPr>
      </p:sp>
      <p:sp>
        <p:nvSpPr>
          <p:cNvPr id="19" name="Shape 10"/>
          <p:cNvSpPr/>
          <p:nvPr/>
        </p:nvSpPr>
        <p:spPr>
          <a:xfrm>
            <a:off x="3905402" y="1655064"/>
            <a:ext cx="190195" cy="190195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20" name="Shape 11"/>
          <p:cNvSpPr/>
          <p:nvPr/>
        </p:nvSpPr>
        <p:spPr>
          <a:xfrm>
            <a:off x="3905402" y="1655064"/>
            <a:ext cx="190195" cy="19019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Shape 12"/>
          <p:cNvSpPr/>
          <p:nvPr/>
        </p:nvSpPr>
        <p:spPr>
          <a:xfrm>
            <a:off x="809244" y="2265883"/>
            <a:ext cx="3095244" cy="9144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>
                <a:alpha val="0"/>
              </a:srgbClr>
            </a:solidFill>
            <a:prstDash val="solid"/>
          </a:ln>
        </p:spPr>
      </p:sp>
      <p:sp>
        <p:nvSpPr>
          <p:cNvPr id="22" name="Shape 13"/>
          <p:cNvSpPr/>
          <p:nvPr/>
        </p:nvSpPr>
        <p:spPr>
          <a:xfrm>
            <a:off x="809244" y="1846174"/>
            <a:ext cx="342900" cy="342900"/>
          </a:xfrm>
          <a:prstGeom prst="ellipse">
            <a:avLst/>
          </a:prstGeom>
          <a:solidFill>
            <a:srgbClr val="00924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881482" y="1902866"/>
            <a:ext cx="200254" cy="228600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1266444" y="1874520"/>
            <a:ext cx="7909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Rigida</a:t>
            </a:r>
            <a:endParaRPr lang="en-US" sz="1500" dirty="0"/>
          </a:p>
        </p:txBody>
      </p:sp>
      <p:sp>
        <p:nvSpPr>
          <p:cNvPr id="25" name="Text 15"/>
          <p:cNvSpPr txBox="1"/>
          <p:nvPr/>
        </p:nvSpPr>
        <p:spPr>
          <a:xfrm>
            <a:off x="809244" y="2388413"/>
            <a:ext cx="3172054" cy="1077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 può essere modificata facilmente da chi è al potere. Per cambiarla servono procedure lunghe e maggioranze speciali.</a:t>
            </a:r>
            <a:endParaRPr lang="en-US" sz="1200" dirty="0"/>
          </a:p>
        </p:txBody>
      </p:sp>
      <p:sp>
        <p:nvSpPr>
          <p:cNvPr id="26" name="Shape 16"/>
          <p:cNvSpPr/>
          <p:nvPr/>
        </p:nvSpPr>
        <p:spPr>
          <a:xfrm>
            <a:off x="4334256" y="1655064"/>
            <a:ext cx="3524098" cy="2000707"/>
          </a:xfrm>
          <a:prstGeom prst="roundRect">
            <a:avLst>
              <a:gd name="adj" fmla="val 2176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27" name="Shape 17"/>
          <p:cNvSpPr/>
          <p:nvPr/>
        </p:nvSpPr>
        <p:spPr>
          <a:xfrm>
            <a:off x="4334256" y="1655064"/>
            <a:ext cx="47549" cy="2000707"/>
          </a:xfrm>
          <a:prstGeom prst="roundRect">
            <a:avLst>
              <a:gd name="adj" fmla="val 91575"/>
            </a:avLst>
          </a:prstGeom>
          <a:solidFill>
            <a:srgbClr val="003366"/>
          </a:solidFill>
          <a:ln w="12700">
            <a:solidFill>
              <a:srgbClr val="003366">
                <a:alpha val="0"/>
              </a:srgbClr>
            </a:solidFill>
            <a:prstDash val="solid"/>
          </a:ln>
        </p:spPr>
      </p:sp>
      <p:sp>
        <p:nvSpPr>
          <p:cNvPr id="28" name="Shape 18"/>
          <p:cNvSpPr/>
          <p:nvPr/>
        </p:nvSpPr>
        <p:spPr>
          <a:xfrm>
            <a:off x="7667244" y="1655064"/>
            <a:ext cx="190195" cy="190195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29" name="Shape 19"/>
          <p:cNvSpPr/>
          <p:nvPr/>
        </p:nvSpPr>
        <p:spPr>
          <a:xfrm>
            <a:off x="7667244" y="1655064"/>
            <a:ext cx="190195" cy="19019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0" name="Shape 20"/>
          <p:cNvSpPr/>
          <p:nvPr/>
        </p:nvSpPr>
        <p:spPr>
          <a:xfrm>
            <a:off x="4572000" y="2265883"/>
            <a:ext cx="3095244" cy="9144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>
                <a:alpha val="0"/>
              </a:srgbClr>
            </a:solidFill>
            <a:prstDash val="solid"/>
          </a:ln>
        </p:spPr>
      </p:sp>
      <p:sp>
        <p:nvSpPr>
          <p:cNvPr id="31" name="Shape 21"/>
          <p:cNvSpPr/>
          <p:nvPr/>
        </p:nvSpPr>
        <p:spPr>
          <a:xfrm>
            <a:off x="4572000" y="1846174"/>
            <a:ext cx="342900" cy="342900"/>
          </a:xfrm>
          <a:prstGeom prst="ellipse">
            <a:avLst/>
          </a:prstGeom>
          <a:solidFill>
            <a:srgbClr val="00924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32" name="Image 8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4643323" y="1902866"/>
            <a:ext cx="200254" cy="228600"/>
          </a:xfrm>
          <a:prstGeom prst="rect">
            <a:avLst/>
          </a:prstGeom>
        </p:spPr>
      </p:pic>
      <p:sp>
        <p:nvSpPr>
          <p:cNvPr id="33" name="Text 22"/>
          <p:cNvSpPr txBox="1"/>
          <p:nvPr/>
        </p:nvSpPr>
        <p:spPr>
          <a:xfrm>
            <a:off x="5029200" y="1874520"/>
            <a:ext cx="7909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Lunga</a:t>
            </a:r>
            <a:endParaRPr lang="en-US" sz="1500" dirty="0"/>
          </a:p>
        </p:txBody>
      </p:sp>
      <p:sp>
        <p:nvSpPr>
          <p:cNvPr id="34" name="Text 23"/>
          <p:cNvSpPr txBox="1"/>
          <p:nvPr/>
        </p:nvSpPr>
        <p:spPr>
          <a:xfrm>
            <a:off x="4572000" y="2388413"/>
            <a:ext cx="3172054" cy="1077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Non elenca solo le libertà, ma tutela anche i diritti sociali fondamentali: lavoro, salute, scuola e famiglia.</a:t>
            </a:r>
            <a:endParaRPr lang="en-US" sz="1200" dirty="0"/>
          </a:p>
        </p:txBody>
      </p:sp>
      <p:sp>
        <p:nvSpPr>
          <p:cNvPr id="35" name="Shape 24"/>
          <p:cNvSpPr/>
          <p:nvPr/>
        </p:nvSpPr>
        <p:spPr>
          <a:xfrm>
            <a:off x="8096098" y="1655064"/>
            <a:ext cx="3524098" cy="2000707"/>
          </a:xfrm>
          <a:prstGeom prst="roundRect">
            <a:avLst>
              <a:gd name="adj" fmla="val 2176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36" name="Shape 25"/>
          <p:cNvSpPr/>
          <p:nvPr/>
        </p:nvSpPr>
        <p:spPr>
          <a:xfrm>
            <a:off x="8096098" y="1655064"/>
            <a:ext cx="47549" cy="2000707"/>
          </a:xfrm>
          <a:prstGeom prst="roundRect">
            <a:avLst>
              <a:gd name="adj" fmla="val 91575"/>
            </a:avLst>
          </a:prstGeom>
          <a:solidFill>
            <a:srgbClr val="003366"/>
          </a:solidFill>
          <a:ln w="12700">
            <a:solidFill>
              <a:srgbClr val="003366">
                <a:alpha val="0"/>
              </a:srgbClr>
            </a:solidFill>
            <a:prstDash val="solid"/>
          </a:ln>
        </p:spPr>
      </p:sp>
      <p:sp>
        <p:nvSpPr>
          <p:cNvPr id="37" name="Shape 26"/>
          <p:cNvSpPr/>
          <p:nvPr/>
        </p:nvSpPr>
        <p:spPr>
          <a:xfrm>
            <a:off x="11430000" y="1655064"/>
            <a:ext cx="190195" cy="190195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38" name="Shape 27"/>
          <p:cNvSpPr/>
          <p:nvPr/>
        </p:nvSpPr>
        <p:spPr>
          <a:xfrm>
            <a:off x="11430000" y="1655064"/>
            <a:ext cx="190195" cy="19019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9" name="Shape 28"/>
          <p:cNvSpPr/>
          <p:nvPr/>
        </p:nvSpPr>
        <p:spPr>
          <a:xfrm>
            <a:off x="8334756" y="2265883"/>
            <a:ext cx="3095244" cy="9144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>
                <a:alpha val="0"/>
              </a:srgbClr>
            </a:solidFill>
            <a:prstDash val="solid"/>
          </a:ln>
        </p:spPr>
      </p:sp>
      <p:sp>
        <p:nvSpPr>
          <p:cNvPr id="40" name="Shape 29"/>
          <p:cNvSpPr/>
          <p:nvPr/>
        </p:nvSpPr>
        <p:spPr>
          <a:xfrm>
            <a:off x="8334756" y="1846174"/>
            <a:ext cx="342900" cy="342900"/>
          </a:xfrm>
          <a:prstGeom prst="ellipse">
            <a:avLst/>
          </a:prstGeom>
          <a:solidFill>
            <a:srgbClr val="00924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1" name="Image 9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8406079" y="1902866"/>
            <a:ext cx="200254" cy="228600"/>
          </a:xfrm>
          <a:prstGeom prst="rect">
            <a:avLst/>
          </a:prstGeom>
        </p:spPr>
      </p:pic>
      <p:sp>
        <p:nvSpPr>
          <p:cNvPr id="42" name="Text 30"/>
          <p:cNvSpPr txBox="1"/>
          <p:nvPr/>
        </p:nvSpPr>
        <p:spPr>
          <a:xfrm>
            <a:off x="8791956" y="1874520"/>
            <a:ext cx="1619402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Personalista</a:t>
            </a:r>
            <a:endParaRPr lang="en-US" sz="1500" dirty="0"/>
          </a:p>
        </p:txBody>
      </p:sp>
      <p:sp>
        <p:nvSpPr>
          <p:cNvPr id="43" name="Text 31"/>
          <p:cNvSpPr txBox="1"/>
          <p:nvPr/>
        </p:nvSpPr>
        <p:spPr>
          <a:xfrm>
            <a:off x="8334756" y="2388413"/>
            <a:ext cx="3172054" cy="1077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 centro di tutto c'è la PERSONA UMANA. Lo Stato esiste per servire i cittadini, non il contrario.</a:t>
            </a:r>
            <a:endParaRPr lang="en-US" sz="1200" dirty="0"/>
          </a:p>
        </p:txBody>
      </p:sp>
      <p:sp>
        <p:nvSpPr>
          <p:cNvPr id="44" name="Shape 32"/>
          <p:cNvSpPr/>
          <p:nvPr/>
        </p:nvSpPr>
        <p:spPr>
          <a:xfrm>
            <a:off x="571500" y="3885286"/>
            <a:ext cx="3524098" cy="2000707"/>
          </a:xfrm>
          <a:prstGeom prst="roundRect">
            <a:avLst>
              <a:gd name="adj" fmla="val 2176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45" name="Shape 33"/>
          <p:cNvSpPr/>
          <p:nvPr/>
        </p:nvSpPr>
        <p:spPr>
          <a:xfrm>
            <a:off x="571500" y="3885286"/>
            <a:ext cx="47549" cy="2000707"/>
          </a:xfrm>
          <a:prstGeom prst="roundRect">
            <a:avLst>
              <a:gd name="adj" fmla="val 91575"/>
            </a:avLst>
          </a:prstGeom>
          <a:solidFill>
            <a:srgbClr val="003366"/>
          </a:solidFill>
          <a:ln w="12700">
            <a:solidFill>
              <a:srgbClr val="003366">
                <a:alpha val="0"/>
              </a:srgbClr>
            </a:solidFill>
            <a:prstDash val="solid"/>
          </a:ln>
        </p:spPr>
      </p:sp>
      <p:sp>
        <p:nvSpPr>
          <p:cNvPr id="46" name="Shape 34"/>
          <p:cNvSpPr/>
          <p:nvPr/>
        </p:nvSpPr>
        <p:spPr>
          <a:xfrm>
            <a:off x="3905402" y="3885286"/>
            <a:ext cx="190195" cy="190195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47" name="Shape 35"/>
          <p:cNvSpPr/>
          <p:nvPr/>
        </p:nvSpPr>
        <p:spPr>
          <a:xfrm>
            <a:off x="3905402" y="3885286"/>
            <a:ext cx="190195" cy="19019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8" name="Shape 36"/>
          <p:cNvSpPr/>
          <p:nvPr/>
        </p:nvSpPr>
        <p:spPr>
          <a:xfrm>
            <a:off x="809244" y="4495190"/>
            <a:ext cx="3095244" cy="9144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>
                <a:alpha val="0"/>
              </a:srgbClr>
            </a:solidFill>
            <a:prstDash val="solid"/>
          </a:ln>
        </p:spPr>
      </p:sp>
      <p:sp>
        <p:nvSpPr>
          <p:cNvPr id="49" name="Shape 37"/>
          <p:cNvSpPr/>
          <p:nvPr/>
        </p:nvSpPr>
        <p:spPr>
          <a:xfrm>
            <a:off x="809244" y="4075481"/>
            <a:ext cx="342900" cy="342900"/>
          </a:xfrm>
          <a:prstGeom prst="ellipse">
            <a:avLst/>
          </a:prstGeom>
          <a:solidFill>
            <a:srgbClr val="00924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0" name="Image 10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881482" y="4133088"/>
            <a:ext cx="200254" cy="228600"/>
          </a:xfrm>
          <a:prstGeom prst="rect">
            <a:avLst/>
          </a:prstGeom>
        </p:spPr>
      </p:pic>
      <p:sp>
        <p:nvSpPr>
          <p:cNvPr id="51" name="Text 38"/>
          <p:cNvSpPr txBox="1"/>
          <p:nvPr/>
        </p:nvSpPr>
        <p:spPr>
          <a:xfrm>
            <a:off x="1266444" y="4103827"/>
            <a:ext cx="1324051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Pluralista</a:t>
            </a:r>
            <a:endParaRPr lang="en-US" sz="1500" dirty="0"/>
          </a:p>
        </p:txBody>
      </p:sp>
      <p:sp>
        <p:nvSpPr>
          <p:cNvPr id="52" name="Text 39"/>
          <p:cNvSpPr txBox="1"/>
          <p:nvPr/>
        </p:nvSpPr>
        <p:spPr>
          <a:xfrm>
            <a:off x="809244" y="4618634"/>
            <a:ext cx="3172054" cy="1077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Rispetta e protegge tutte le differenze: opinioni politiche, fedi religiose, culture e lingue diverse.</a:t>
            </a:r>
            <a:endParaRPr lang="en-US" sz="1200" dirty="0"/>
          </a:p>
        </p:txBody>
      </p:sp>
      <p:sp>
        <p:nvSpPr>
          <p:cNvPr id="53" name="Shape 40"/>
          <p:cNvSpPr/>
          <p:nvPr/>
        </p:nvSpPr>
        <p:spPr>
          <a:xfrm>
            <a:off x="4334256" y="3885286"/>
            <a:ext cx="3524098" cy="2000707"/>
          </a:xfrm>
          <a:prstGeom prst="roundRect">
            <a:avLst>
              <a:gd name="adj" fmla="val 2176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54" name="Shape 41"/>
          <p:cNvSpPr/>
          <p:nvPr/>
        </p:nvSpPr>
        <p:spPr>
          <a:xfrm>
            <a:off x="4334256" y="3885286"/>
            <a:ext cx="47549" cy="2000707"/>
          </a:xfrm>
          <a:prstGeom prst="roundRect">
            <a:avLst>
              <a:gd name="adj" fmla="val 91575"/>
            </a:avLst>
          </a:prstGeom>
          <a:solidFill>
            <a:srgbClr val="003366"/>
          </a:solidFill>
          <a:ln w="12700">
            <a:solidFill>
              <a:srgbClr val="003366">
                <a:alpha val="0"/>
              </a:srgbClr>
            </a:solidFill>
            <a:prstDash val="solid"/>
          </a:ln>
        </p:spPr>
      </p:sp>
      <p:sp>
        <p:nvSpPr>
          <p:cNvPr id="55" name="Shape 42"/>
          <p:cNvSpPr/>
          <p:nvPr/>
        </p:nvSpPr>
        <p:spPr>
          <a:xfrm>
            <a:off x="7667244" y="3885286"/>
            <a:ext cx="190195" cy="190195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56" name="Shape 43"/>
          <p:cNvSpPr/>
          <p:nvPr/>
        </p:nvSpPr>
        <p:spPr>
          <a:xfrm>
            <a:off x="7667244" y="3885286"/>
            <a:ext cx="190195" cy="19019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7" name="Shape 44"/>
          <p:cNvSpPr/>
          <p:nvPr/>
        </p:nvSpPr>
        <p:spPr>
          <a:xfrm>
            <a:off x="4572000" y="4495190"/>
            <a:ext cx="3095244" cy="9144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>
                <a:alpha val="0"/>
              </a:srgbClr>
            </a:solidFill>
            <a:prstDash val="solid"/>
          </a:ln>
        </p:spPr>
      </p:sp>
      <p:sp>
        <p:nvSpPr>
          <p:cNvPr id="58" name="Shape 45"/>
          <p:cNvSpPr/>
          <p:nvPr/>
        </p:nvSpPr>
        <p:spPr>
          <a:xfrm>
            <a:off x="4572000" y="4075481"/>
            <a:ext cx="342900" cy="342900"/>
          </a:xfrm>
          <a:prstGeom prst="ellipse">
            <a:avLst/>
          </a:prstGeom>
          <a:solidFill>
            <a:srgbClr val="00924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9" name="Image 11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4643323" y="4133088"/>
            <a:ext cx="200254" cy="228600"/>
          </a:xfrm>
          <a:prstGeom prst="rect">
            <a:avLst/>
          </a:prstGeom>
        </p:spPr>
      </p:pic>
      <p:sp>
        <p:nvSpPr>
          <p:cNvPr id="60" name="Text 46"/>
          <p:cNvSpPr txBox="1"/>
          <p:nvPr/>
        </p:nvSpPr>
        <p:spPr>
          <a:xfrm>
            <a:off x="5029200" y="4103827"/>
            <a:ext cx="1591056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Democratica</a:t>
            </a:r>
            <a:endParaRPr lang="en-US" sz="1500" dirty="0"/>
          </a:p>
        </p:txBody>
      </p:sp>
      <p:sp>
        <p:nvSpPr>
          <p:cNvPr id="61" name="Text 47"/>
          <p:cNvSpPr txBox="1"/>
          <p:nvPr/>
        </p:nvSpPr>
        <p:spPr>
          <a:xfrm>
            <a:off x="4572000" y="4618634"/>
            <a:ext cx="3172054" cy="1077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potere appartiene al popolo. Ogni decisione importante nasce dalla volontà dei cittadini.</a:t>
            </a:r>
            <a:endParaRPr lang="en-US" sz="1200" dirty="0"/>
          </a:p>
        </p:txBody>
      </p:sp>
      <p:sp>
        <p:nvSpPr>
          <p:cNvPr id="62" name="Shape 48"/>
          <p:cNvSpPr/>
          <p:nvPr/>
        </p:nvSpPr>
        <p:spPr>
          <a:xfrm>
            <a:off x="8096098" y="3885286"/>
            <a:ext cx="3524098" cy="2000707"/>
          </a:xfrm>
          <a:prstGeom prst="roundRect">
            <a:avLst>
              <a:gd name="adj" fmla="val 2176"/>
            </a:avLst>
          </a:prstGeom>
          <a:solidFill>
            <a:srgbClr val="FFFFFF"/>
          </a:solidFill>
          <a:effectLst>
            <a:outerShdw blurRad="63500" dist="38100" dir="16200000" algn="bl" rotWithShape="0">
              <a:srgbClr val="000000">
                <a:alpha val="5000"/>
              </a:srgbClr>
            </a:outerShdw>
          </a:effectLst>
        </p:spPr>
      </p:sp>
      <p:sp>
        <p:nvSpPr>
          <p:cNvPr id="63" name="Shape 49"/>
          <p:cNvSpPr/>
          <p:nvPr/>
        </p:nvSpPr>
        <p:spPr>
          <a:xfrm>
            <a:off x="8096098" y="3885286"/>
            <a:ext cx="47549" cy="2000707"/>
          </a:xfrm>
          <a:prstGeom prst="roundRect">
            <a:avLst>
              <a:gd name="adj" fmla="val 91575"/>
            </a:avLst>
          </a:prstGeom>
          <a:solidFill>
            <a:srgbClr val="003366"/>
          </a:solidFill>
          <a:ln w="12700">
            <a:solidFill>
              <a:srgbClr val="003366">
                <a:alpha val="0"/>
              </a:srgbClr>
            </a:solidFill>
            <a:prstDash val="solid"/>
          </a:ln>
        </p:spPr>
      </p:sp>
      <p:sp>
        <p:nvSpPr>
          <p:cNvPr id="64" name="Shape 50"/>
          <p:cNvSpPr/>
          <p:nvPr/>
        </p:nvSpPr>
        <p:spPr>
          <a:xfrm>
            <a:off x="11430000" y="3885286"/>
            <a:ext cx="190195" cy="190195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65" name="Shape 51"/>
          <p:cNvSpPr/>
          <p:nvPr/>
        </p:nvSpPr>
        <p:spPr>
          <a:xfrm>
            <a:off x="11430000" y="3885286"/>
            <a:ext cx="190195" cy="19019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6" name="Shape 52"/>
          <p:cNvSpPr/>
          <p:nvPr/>
        </p:nvSpPr>
        <p:spPr>
          <a:xfrm>
            <a:off x="8334756" y="4495190"/>
            <a:ext cx="3095244" cy="9144"/>
          </a:xfrm>
          <a:prstGeom prst="rect">
            <a:avLst/>
          </a:prstGeom>
          <a:solidFill>
            <a:srgbClr val="F0F0F0"/>
          </a:solidFill>
          <a:ln w="12700">
            <a:solidFill>
              <a:srgbClr val="F0F0F0">
                <a:alpha val="0"/>
              </a:srgbClr>
            </a:solidFill>
            <a:prstDash val="solid"/>
          </a:ln>
        </p:spPr>
      </p:sp>
      <p:sp>
        <p:nvSpPr>
          <p:cNvPr id="67" name="Shape 53"/>
          <p:cNvSpPr/>
          <p:nvPr/>
        </p:nvSpPr>
        <p:spPr>
          <a:xfrm>
            <a:off x="8334756" y="4075481"/>
            <a:ext cx="342900" cy="342900"/>
          </a:xfrm>
          <a:prstGeom prst="ellipse">
            <a:avLst/>
          </a:prstGeom>
          <a:solidFill>
            <a:srgbClr val="009246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68" name="Image 12" descr="preencoded.png"/>
          <p:cNvPicPr>
            <a:picLocks noChangeAspect="1"/>
          </p:cNvPicPr>
          <p:nvPr/>
        </p:nvPicPr>
        <p:blipFill>
          <a:blip r:embed="rId4"/>
          <a:srcRect l="-57" r="-57"/>
          <a:stretch>
            <a:fillRect/>
          </a:stretch>
        </p:blipFill>
        <p:spPr>
          <a:xfrm>
            <a:off x="8406079" y="4133088"/>
            <a:ext cx="200254" cy="228600"/>
          </a:xfrm>
          <a:prstGeom prst="rect">
            <a:avLst/>
          </a:prstGeom>
        </p:spPr>
      </p:pic>
      <p:sp>
        <p:nvSpPr>
          <p:cNvPr id="69" name="Text 54"/>
          <p:cNvSpPr txBox="1"/>
          <p:nvPr/>
        </p:nvSpPr>
        <p:spPr>
          <a:xfrm>
            <a:off x="8791956" y="4103827"/>
            <a:ext cx="1209751" cy="286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Condivisa</a:t>
            </a:r>
            <a:endParaRPr lang="en-US" sz="1500" dirty="0"/>
          </a:p>
        </p:txBody>
      </p:sp>
      <p:sp>
        <p:nvSpPr>
          <p:cNvPr id="70" name="Text 55"/>
          <p:cNvSpPr txBox="1"/>
          <p:nvPr/>
        </p:nvSpPr>
        <p:spPr>
          <a:xfrm>
            <a:off x="8334756" y="4618634"/>
            <a:ext cx="3172054" cy="1077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Scritta insieme da cattolici, socialisti, liberali e comunisti. Un patto di convivenza nato dal dialogo.</a:t>
            </a:r>
            <a:endParaRPr lang="en-US" sz="1200" dirty="0"/>
          </a:p>
        </p:txBody>
      </p:sp>
      <p:sp>
        <p:nvSpPr>
          <p:cNvPr id="71" name="Text 56"/>
          <p:cNvSpPr txBox="1"/>
          <p:nvPr/>
        </p:nvSpPr>
        <p:spPr>
          <a:xfrm>
            <a:off x="-57607" y="6353251"/>
            <a:ext cx="12306910" cy="31455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003366">
                    <a:alpha val="80000"/>
                  </a:srgbClr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"Una Costituzione non è mai solo una legge, è lo specchio di un popolo."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>
            <a:alphaModFix amt="10000"/>
          </a:blip>
          <a:srcRect t="-1" b="-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>
            <a:alphaModFix amt="15000"/>
          </a:blip>
          <a:srcRect t="-5" b="-5"/>
          <a:stretch>
            <a:fillRect/>
          </a:stretch>
        </p:blipFill>
        <p:spPr>
          <a:xfrm>
            <a:off x="3715207" y="2190902"/>
            <a:ext cx="4762195" cy="3333902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4201668" y="6610198"/>
            <a:ext cx="379476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8B4513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Le radici della nostra democrazia</a:t>
            </a:r>
            <a:endParaRPr lang="en-US" sz="1800" dirty="0"/>
          </a:p>
        </p:txBody>
      </p:sp>
      <p:sp>
        <p:nvSpPr>
          <p:cNvPr id="7" name="Shape 3"/>
          <p:cNvSpPr/>
          <p:nvPr/>
        </p:nvSpPr>
        <p:spPr>
          <a:xfrm>
            <a:off x="5905195" y="5238598"/>
            <a:ext cx="381305" cy="1429207"/>
          </a:xfrm>
          <a:prstGeom prst="roundRect">
            <a:avLst>
              <a:gd name="adj" fmla="val 29976"/>
            </a:avLst>
          </a:prstGeom>
          <a:solidFill>
            <a:srgbClr val="8B451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67451" y="3143707"/>
            <a:ext cx="857707" cy="857707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5896966" y="3319272"/>
            <a:ext cx="4005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</a:t>
            </a:r>
            <a:endParaRPr lang="en-US" sz="12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982005" y="3595421"/>
            <a:ext cx="228600" cy="228600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3429000"/>
            <a:ext cx="857707" cy="857707"/>
          </a:xfrm>
          <a:prstGeom prst="rect">
            <a:avLst/>
          </a:prstGeom>
        </p:spPr>
      </p:pic>
      <p:sp>
        <p:nvSpPr>
          <p:cNvPr id="12" name="Text 5"/>
          <p:cNvSpPr txBox="1"/>
          <p:nvPr/>
        </p:nvSpPr>
        <p:spPr>
          <a:xfrm>
            <a:off x="4798771" y="3605479"/>
            <a:ext cx="4096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2</a:t>
            </a:r>
            <a:endParaRPr lang="en-US" sz="12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5"/>
          <a:srcRect l="-80" r="-80"/>
          <a:stretch>
            <a:fillRect/>
          </a:stretch>
        </p:blipFill>
        <p:spPr>
          <a:xfrm>
            <a:off x="4858207" y="3881628"/>
            <a:ext cx="286207" cy="228600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762902" y="3429000"/>
            <a:ext cx="857707" cy="857707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6994246" y="3605479"/>
            <a:ext cx="400507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3</a:t>
            </a:r>
            <a:endParaRPr lang="en-US" sz="1200" dirty="0"/>
          </a:p>
        </p:txBody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6"/>
          <a:srcRect l="-80" r="-80"/>
          <a:stretch>
            <a:fillRect/>
          </a:stretch>
        </p:blipFill>
        <p:spPr>
          <a:xfrm>
            <a:off x="7048195" y="3881628"/>
            <a:ext cx="286207" cy="228600"/>
          </a:xfrm>
          <a:prstGeom prst="rect">
            <a:avLst/>
          </a:prstGeom>
        </p:spPr>
      </p:pic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00500" y="4190695"/>
            <a:ext cx="857707" cy="857707"/>
          </a:xfrm>
          <a:prstGeom prst="rect">
            <a:avLst/>
          </a:prstGeom>
        </p:spPr>
      </p:pic>
      <p:sp>
        <p:nvSpPr>
          <p:cNvPr id="18" name="Text 7"/>
          <p:cNvSpPr txBox="1"/>
          <p:nvPr/>
        </p:nvSpPr>
        <p:spPr>
          <a:xfrm>
            <a:off x="4226357" y="4367174"/>
            <a:ext cx="4096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4</a:t>
            </a:r>
            <a:endParaRPr lang="en-US" sz="1200" dirty="0"/>
          </a:p>
        </p:txBody>
      </p:sp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15054" y="4643323"/>
            <a:ext cx="228600" cy="228600"/>
          </a:xfrm>
          <a:prstGeom prst="rect">
            <a:avLst/>
          </a:prstGeom>
        </p:spPr>
      </p:pic>
      <p:pic>
        <p:nvPicPr>
          <p:cNvPr id="20" name="Image 10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34402" y="4190695"/>
            <a:ext cx="857707" cy="857707"/>
          </a:xfrm>
          <a:prstGeom prst="rect">
            <a:avLst/>
          </a:prstGeom>
        </p:spPr>
      </p:pic>
      <p:sp>
        <p:nvSpPr>
          <p:cNvPr id="21" name="Text 8"/>
          <p:cNvSpPr txBox="1"/>
          <p:nvPr/>
        </p:nvSpPr>
        <p:spPr>
          <a:xfrm>
            <a:off x="7567574" y="4367174"/>
            <a:ext cx="3913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5</a:t>
            </a:r>
            <a:endParaRPr lang="en-US" sz="1200" dirty="0"/>
          </a:p>
        </p:txBody>
      </p:sp>
      <p:pic>
        <p:nvPicPr>
          <p:cNvPr id="22" name="Image 11" descr="preencoded.png"/>
          <p:cNvPicPr>
            <a:picLocks noChangeAspect="1"/>
          </p:cNvPicPr>
          <p:nvPr/>
        </p:nvPicPr>
        <p:blipFill>
          <a:blip r:embed="rId8"/>
          <a:srcRect t="-45" b="-45"/>
          <a:stretch>
            <a:fillRect/>
          </a:stretch>
        </p:blipFill>
        <p:spPr>
          <a:xfrm>
            <a:off x="7634326" y="4643323"/>
            <a:ext cx="256946" cy="228600"/>
          </a:xfrm>
          <a:prstGeom prst="rect">
            <a:avLst/>
          </a:prstGeom>
        </p:spPr>
      </p:pic>
      <p:pic>
        <p:nvPicPr>
          <p:cNvPr id="23" name="Image 1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143500" y="4095598"/>
            <a:ext cx="857707" cy="857707"/>
          </a:xfrm>
          <a:prstGeom prst="rect">
            <a:avLst/>
          </a:prstGeom>
        </p:spPr>
      </p:pic>
      <p:sp>
        <p:nvSpPr>
          <p:cNvPr id="24" name="Text 9"/>
          <p:cNvSpPr txBox="1"/>
          <p:nvPr/>
        </p:nvSpPr>
        <p:spPr>
          <a:xfrm>
            <a:off x="5365699" y="4272077"/>
            <a:ext cx="4197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6</a:t>
            </a:r>
            <a:endParaRPr lang="en-US" sz="1200" dirty="0"/>
          </a:p>
        </p:txBody>
      </p:sp>
      <p:pic>
        <p:nvPicPr>
          <p:cNvPr id="25" name="Image 13" descr="preencoded.png"/>
          <p:cNvPicPr>
            <a:picLocks noChangeAspect="1"/>
          </p:cNvPicPr>
          <p:nvPr/>
        </p:nvPicPr>
        <p:blipFill>
          <a:blip r:embed="rId9"/>
          <a:srcRect l="-80" r="-80"/>
          <a:stretch>
            <a:fillRect/>
          </a:stretch>
        </p:blipFill>
        <p:spPr>
          <a:xfrm>
            <a:off x="5429707" y="4548226"/>
            <a:ext cx="286207" cy="228600"/>
          </a:xfrm>
          <a:prstGeom prst="rect">
            <a:avLst/>
          </a:prstGeom>
        </p:spPr>
      </p:pic>
      <p:pic>
        <p:nvPicPr>
          <p:cNvPr id="26" name="Image 14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91402" y="4095598"/>
            <a:ext cx="857707" cy="857707"/>
          </a:xfrm>
          <a:prstGeom prst="rect">
            <a:avLst/>
          </a:prstGeom>
        </p:spPr>
      </p:pic>
      <p:sp>
        <p:nvSpPr>
          <p:cNvPr id="27" name="Text 10"/>
          <p:cNvSpPr txBox="1"/>
          <p:nvPr/>
        </p:nvSpPr>
        <p:spPr>
          <a:xfrm>
            <a:off x="6420002" y="4272077"/>
            <a:ext cx="409651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7</a:t>
            </a:r>
            <a:endParaRPr lang="en-US" sz="1200" dirty="0"/>
          </a:p>
        </p:txBody>
      </p:sp>
      <p:pic>
        <p:nvPicPr>
          <p:cNvPr id="28" name="Image 15" descr="preencoded.png"/>
          <p:cNvPicPr>
            <a:picLocks noChangeAspect="1"/>
          </p:cNvPicPr>
          <p:nvPr/>
        </p:nvPicPr>
        <p:blipFill>
          <a:blip r:embed="rId10"/>
          <a:srcRect l="-80" r="-80"/>
          <a:stretch>
            <a:fillRect/>
          </a:stretch>
        </p:blipFill>
        <p:spPr>
          <a:xfrm>
            <a:off x="6476695" y="4548226"/>
            <a:ext cx="286207" cy="228600"/>
          </a:xfrm>
          <a:prstGeom prst="rect">
            <a:avLst/>
          </a:prstGeom>
        </p:spPr>
      </p:pic>
      <p:pic>
        <p:nvPicPr>
          <p:cNvPr id="29" name="Image 16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81805" y="4953305"/>
            <a:ext cx="857707" cy="857707"/>
          </a:xfrm>
          <a:prstGeom prst="rect">
            <a:avLst/>
          </a:prstGeom>
        </p:spPr>
      </p:pic>
      <p:sp>
        <p:nvSpPr>
          <p:cNvPr id="30" name="Text 11"/>
          <p:cNvSpPr txBox="1"/>
          <p:nvPr/>
        </p:nvSpPr>
        <p:spPr>
          <a:xfrm>
            <a:off x="4600346" y="5128870"/>
            <a:ext cx="428854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8</a:t>
            </a:r>
            <a:endParaRPr lang="en-US" sz="1200" dirty="0"/>
          </a:p>
        </p:txBody>
      </p:sp>
      <p:pic>
        <p:nvPicPr>
          <p:cNvPr id="31" name="Image 17" descr="preencoded.png"/>
          <p:cNvPicPr>
            <a:picLocks noChangeAspect="1"/>
          </p:cNvPicPr>
          <p:nvPr/>
        </p:nvPicPr>
        <p:blipFill>
          <a:blip r:embed="rId11"/>
          <a:srcRect l="-80" r="-80"/>
          <a:stretch>
            <a:fillRect/>
          </a:stretch>
        </p:blipFill>
        <p:spPr>
          <a:xfrm>
            <a:off x="4667098" y="5405018"/>
            <a:ext cx="286207" cy="228600"/>
          </a:xfrm>
          <a:prstGeom prst="rect">
            <a:avLst/>
          </a:prstGeom>
        </p:spPr>
      </p:pic>
      <p:pic>
        <p:nvPicPr>
          <p:cNvPr id="32" name="Image 18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953098" y="4953305"/>
            <a:ext cx="857707" cy="857707"/>
          </a:xfrm>
          <a:prstGeom prst="rect">
            <a:avLst/>
          </a:prstGeom>
        </p:spPr>
      </p:pic>
      <p:sp>
        <p:nvSpPr>
          <p:cNvPr id="33" name="Text 12"/>
          <p:cNvSpPr txBox="1"/>
          <p:nvPr/>
        </p:nvSpPr>
        <p:spPr>
          <a:xfrm>
            <a:off x="7175297" y="5128870"/>
            <a:ext cx="4197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9</a:t>
            </a:r>
            <a:endParaRPr lang="en-US" sz="1200" dirty="0"/>
          </a:p>
        </p:txBody>
      </p:sp>
      <p:pic>
        <p:nvPicPr>
          <p:cNvPr id="34" name="Image 19" descr="preencode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7267651" y="5405018"/>
            <a:ext cx="228600" cy="228600"/>
          </a:xfrm>
          <a:prstGeom prst="rect">
            <a:avLst/>
          </a:prstGeom>
        </p:spPr>
      </p:pic>
      <p:pic>
        <p:nvPicPr>
          <p:cNvPr id="35" name="Image 20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67451" y="4858207"/>
            <a:ext cx="857707" cy="857707"/>
          </a:xfrm>
          <a:prstGeom prst="rect">
            <a:avLst/>
          </a:prstGeom>
        </p:spPr>
      </p:pic>
      <p:sp>
        <p:nvSpPr>
          <p:cNvPr id="36" name="Text 13"/>
          <p:cNvSpPr txBox="1"/>
          <p:nvPr/>
        </p:nvSpPr>
        <p:spPr>
          <a:xfrm>
            <a:off x="5848502" y="5033772"/>
            <a:ext cx="499262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10</a:t>
            </a:r>
            <a:endParaRPr lang="en-US" sz="1200" dirty="0"/>
          </a:p>
        </p:txBody>
      </p:sp>
      <p:pic>
        <p:nvPicPr>
          <p:cNvPr id="37" name="Image 21" descr="preencoded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982005" y="5309921"/>
            <a:ext cx="228600" cy="228600"/>
          </a:xfrm>
          <a:prstGeom prst="rect">
            <a:avLst/>
          </a:prstGeom>
        </p:spPr>
      </p:pic>
      <p:pic>
        <p:nvPicPr>
          <p:cNvPr id="38" name="Image 22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53305" y="5429707"/>
            <a:ext cx="857707" cy="857707"/>
          </a:xfrm>
          <a:prstGeom prst="rect">
            <a:avLst/>
          </a:prstGeom>
        </p:spPr>
      </p:pic>
      <p:sp>
        <p:nvSpPr>
          <p:cNvPr id="39" name="Text 14"/>
          <p:cNvSpPr txBox="1"/>
          <p:nvPr/>
        </p:nvSpPr>
        <p:spPr>
          <a:xfrm>
            <a:off x="5157216" y="5605272"/>
            <a:ext cx="457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11</a:t>
            </a:r>
            <a:endParaRPr lang="en-US" sz="1200" dirty="0"/>
          </a:p>
        </p:txBody>
      </p:sp>
      <p:pic>
        <p:nvPicPr>
          <p:cNvPr id="40" name="Image 23" descr="preencoded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5266944" y="5881421"/>
            <a:ext cx="228600" cy="228600"/>
          </a:xfrm>
          <a:prstGeom prst="rect">
            <a:avLst/>
          </a:prstGeom>
        </p:spPr>
      </p:pic>
      <p:pic>
        <p:nvPicPr>
          <p:cNvPr id="41" name="Image 24" descr="preencode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81598" y="5429707"/>
            <a:ext cx="857707" cy="857707"/>
          </a:xfrm>
          <a:prstGeom prst="rect">
            <a:avLst/>
          </a:prstGeom>
        </p:spPr>
      </p:pic>
      <p:sp>
        <p:nvSpPr>
          <p:cNvPr id="42" name="Text 15"/>
          <p:cNvSpPr txBox="1"/>
          <p:nvPr/>
        </p:nvSpPr>
        <p:spPr>
          <a:xfrm>
            <a:off x="6580022" y="5605272"/>
            <a:ext cx="467258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Art. 12</a:t>
            </a:r>
            <a:endParaRPr lang="en-US" sz="1200" dirty="0"/>
          </a:p>
        </p:txBody>
      </p:sp>
      <p:pic>
        <p:nvPicPr>
          <p:cNvPr id="43" name="Image 25" descr="preencoded.png"/>
          <p:cNvPicPr>
            <a:picLocks noChangeAspect="1"/>
          </p:cNvPicPr>
          <p:nvPr/>
        </p:nvPicPr>
        <p:blipFill>
          <a:blip r:embed="rId15"/>
          <a:srcRect l="-57" r="-57"/>
          <a:stretch>
            <a:fillRect/>
          </a:stretch>
        </p:blipFill>
        <p:spPr>
          <a:xfrm>
            <a:off x="6710782" y="5881421"/>
            <a:ext cx="200254" cy="228600"/>
          </a:xfrm>
          <a:prstGeom prst="rect">
            <a:avLst/>
          </a:prstGeom>
        </p:spPr>
      </p:pic>
      <p:sp>
        <p:nvSpPr>
          <p:cNvPr id="44" name="Text 16"/>
          <p:cNvSpPr txBox="1"/>
          <p:nvPr/>
        </p:nvSpPr>
        <p:spPr>
          <a:xfrm>
            <a:off x="2767889" y="190195"/>
            <a:ext cx="6658661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kern="0" spc="225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base della nostra Repubblica</a:t>
            </a:r>
            <a:endParaRPr lang="en-US" sz="1800" dirty="0"/>
          </a:p>
        </p:txBody>
      </p:sp>
      <p:sp>
        <p:nvSpPr>
          <p:cNvPr id="45" name="Text 17"/>
          <p:cNvSpPr txBox="1"/>
          <p:nvPr/>
        </p:nvSpPr>
        <p:spPr>
          <a:xfrm>
            <a:off x="3585362" y="629107"/>
            <a:ext cx="7752283" cy="800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2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 I 12 Principi Fondamentali</a:t>
            </a:r>
            <a:endParaRPr lang="en-US" sz="4200" dirty="0"/>
          </a:p>
        </p:txBody>
      </p:sp>
      <p:pic>
        <p:nvPicPr>
          <p:cNvPr id="46" name="Image 26" descr="preencoded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2825496" y="847649"/>
            <a:ext cx="457200" cy="457200"/>
          </a:xfrm>
          <a:prstGeom prst="rect">
            <a:avLst/>
          </a:prstGeom>
        </p:spPr>
      </p:pic>
      <p:sp>
        <p:nvSpPr>
          <p:cNvPr id="47" name="Shape 18"/>
          <p:cNvSpPr/>
          <p:nvPr/>
        </p:nvSpPr>
        <p:spPr>
          <a:xfrm>
            <a:off x="2286000" y="4953305"/>
            <a:ext cx="7619695" cy="1524305"/>
          </a:xfrm>
          <a:prstGeom prst="roundRect">
            <a:avLst>
              <a:gd name="adj" fmla="val 5624"/>
            </a:avLst>
          </a:prstGeom>
          <a:solidFill>
            <a:srgbClr val="FFFFFF">
              <a:alpha val="90000"/>
            </a:srgbClr>
          </a:solidFill>
          <a:effectLst>
            <a:outerShdw blurRad="139700" dist="38100" dir="16200000" algn="bl" rotWithShape="0">
              <a:srgbClr val="000000">
                <a:alpha val="8000"/>
              </a:srgbClr>
            </a:outerShdw>
          </a:effectLst>
        </p:spPr>
      </p:sp>
      <p:sp>
        <p:nvSpPr>
          <p:cNvPr id="48" name="Shape 19"/>
          <p:cNvSpPr/>
          <p:nvPr/>
        </p:nvSpPr>
        <p:spPr>
          <a:xfrm>
            <a:off x="2286000" y="4953305"/>
            <a:ext cx="47549" cy="1524305"/>
          </a:xfrm>
          <a:prstGeom prst="roundRect">
            <a:avLst>
              <a:gd name="adj" fmla="val 180288"/>
            </a:avLst>
          </a:prstGeom>
          <a:solidFill>
            <a:srgbClr val="D4AF37"/>
          </a:solidFill>
          <a:ln w="12700">
            <a:solidFill>
              <a:srgbClr val="D4AF37">
                <a:alpha val="0"/>
              </a:srgbClr>
            </a:solidFill>
            <a:prstDash val="solid"/>
          </a:ln>
        </p:spPr>
      </p:sp>
      <p:sp>
        <p:nvSpPr>
          <p:cNvPr id="49" name="Text 20"/>
          <p:cNvSpPr txBox="1"/>
          <p:nvPr/>
        </p:nvSpPr>
        <p:spPr>
          <a:xfrm>
            <a:off x="2676449" y="5143500"/>
            <a:ext cx="6887261" cy="1143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Questi primi 12 articoli sono il "cuore" intoccabile della Costituzione.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4A556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Non possono essere modificati nemmeno con una revisione costituzionale.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0092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Sono i valori che tengono unita l'Italia.</a:t>
            </a:r>
            <a:endParaRPr lang="en-US" sz="1500" dirty="0"/>
          </a:p>
        </p:txBody>
      </p:sp>
      <p:pic>
        <p:nvPicPr>
          <p:cNvPr id="50" name="Image 27" descr="preencoded.png"/>
          <p:cNvPicPr>
            <a:picLocks noChangeAspect="1"/>
          </p:cNvPicPr>
          <p:nvPr/>
        </p:nvPicPr>
        <p:blipFill>
          <a:blip r:embed="rId17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51" name="Shape 21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2" name="Shape 22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3" name="Shape 23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858707" y="2505456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7" b="-7"/>
          <a:stretch>
            <a:fillRect/>
          </a:stretch>
        </p:blipFill>
        <p:spPr>
          <a:xfrm>
            <a:off x="3429000" y="952805"/>
            <a:ext cx="8191195" cy="17602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87107" cy="11914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"L'Italia è una Repubblica democratica, fondata sul lavoro. La sovranità appartiene al popolo, che la esercita nelle forme e nei limiti della Costituzione."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429000" y="2998318"/>
            <a:ext cx="8191195" cy="2819095"/>
          </a:xfrm>
          <a:prstGeom prst="roundRect">
            <a:avLst>
              <a:gd name="adj" fmla="val 1644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845613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845613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959913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3932834"/>
            <a:ext cx="7565746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L'Italia non ha un re: è una democrazia dove il potere appartiene a VOI, ai cittadini. E si fonda sul lavoro — lavorare è un valore fondamentale della nostra società.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1819656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1390802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DEMOCRAZIA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6730" y="6096305"/>
            <a:ext cx="1380744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5815584" y="6096305"/>
            <a:ext cx="952805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POPOLO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5577840" y="6210605"/>
            <a:ext cx="161849" cy="152705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1891" y="6096305"/>
            <a:ext cx="1352398" cy="381305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7330745" y="6096305"/>
            <a:ext cx="9244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LAVORO</a:t>
            </a:r>
            <a:endParaRPr lang="en-US" sz="12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7092086" y="6210605"/>
            <a:ext cx="161849" cy="152705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1</a:t>
            </a:r>
            <a:endParaRPr lang="en-US" sz="21000" dirty="0"/>
          </a:p>
        </p:txBody>
      </p:sp>
      <p:sp>
        <p:nvSpPr>
          <p:cNvPr id="24" name="Text 11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6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30" name="Text 15"/>
          <p:cNvSpPr txBox="1"/>
          <p:nvPr/>
        </p:nvSpPr>
        <p:spPr>
          <a:xfrm>
            <a:off x="10846613" y="690372"/>
            <a:ext cx="9052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🏛️</a:t>
            </a:r>
            <a:endParaRPr lang="en-US" sz="3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l="-1" r="-1"/>
          <a:stretch>
            <a:fillRect/>
          </a:stretch>
        </p:blipFill>
        <p:spPr>
          <a:xfrm>
            <a:off x="8382305" y="2505456"/>
            <a:ext cx="4286707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7" b="-7"/>
          <a:stretch>
            <a:fillRect/>
          </a:stretch>
        </p:blipFill>
        <p:spPr>
          <a:xfrm>
            <a:off x="3429000" y="952805"/>
            <a:ext cx="8191195" cy="176022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87107" cy="11914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"La Repubblica riconosce e garantisce i diritti inviolabili dell'uomo... e richiede l'adempimento dei doveri inderogabili di solidarietà."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429000" y="2998318"/>
            <a:ext cx="8191195" cy="2819095"/>
          </a:xfrm>
          <a:prstGeom prst="roundRect">
            <a:avLst>
              <a:gd name="adj" fmla="val 1644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845613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845613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959913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4090111"/>
            <a:ext cx="7565746" cy="62910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Hai dei diritti che nessuno può toglierti — sono INVIOLABILI. Ma hai anche dei doveri verso gli altri. Diritti e doveri vanno sempre insieme!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1257300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82844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DIRITTI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6203" y="6096305"/>
            <a:ext cx="1304849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5255057" y="6096305"/>
            <a:ext cx="8769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DOVERI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5016398" y="6210605"/>
            <a:ext cx="161849" cy="152705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7298" y="6096305"/>
            <a:ext cx="1790395" cy="381305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6696151" y="6096305"/>
            <a:ext cx="136245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SOLIDARIETÀ</a:t>
            </a:r>
            <a:endParaRPr lang="en-US" sz="12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6457493" y="6210605"/>
            <a:ext cx="161849" cy="152705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2</a:t>
            </a:r>
            <a:endParaRPr lang="en-US" sz="21000" dirty="0"/>
          </a:p>
        </p:txBody>
      </p:sp>
      <p:sp>
        <p:nvSpPr>
          <p:cNvPr id="24" name="Text 11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6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30" name="Text 15"/>
          <p:cNvSpPr txBox="1"/>
          <p:nvPr/>
        </p:nvSpPr>
        <p:spPr>
          <a:xfrm>
            <a:off x="10846613" y="690372"/>
            <a:ext cx="6766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🤝</a:t>
            </a:r>
            <a:endParaRPr lang="en-US" sz="3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 t="-7" b="-7"/>
          <a:stretch>
            <a:fillRect/>
          </a:stretch>
        </p:blipFill>
        <p:spPr>
          <a:xfrm>
            <a:off x="7905902" y="2505456"/>
            <a:ext cx="476219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t="-11" b="-11"/>
          <a:stretch>
            <a:fillRect/>
          </a:stretch>
        </p:blipFill>
        <p:spPr>
          <a:xfrm>
            <a:off x="3429000" y="952805"/>
            <a:ext cx="8191195" cy="1612087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72477" cy="104790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1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"Tutti i cittadini hanno pari dignità sociale e sono eguali davanti alla legge, senza distinzione di sesso, di razza, di lingua, di religione, di opinioni politiche, di condizioni personali e sociali."</a:t>
            </a:r>
            <a:endParaRPr lang="en-US" sz="2100" dirty="0"/>
          </a:p>
        </p:txBody>
      </p:sp>
      <p:sp>
        <p:nvSpPr>
          <p:cNvPr id="9" name="Shape 4"/>
          <p:cNvSpPr/>
          <p:nvPr/>
        </p:nvSpPr>
        <p:spPr>
          <a:xfrm>
            <a:off x="3429000" y="2850185"/>
            <a:ext cx="8191195" cy="2962656"/>
          </a:xfrm>
          <a:prstGeom prst="roundRect">
            <a:avLst>
              <a:gd name="adj" fmla="val 1489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2697480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2697480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2811780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3858768"/>
            <a:ext cx="7565746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Davanti alla legge siamo tutti UGUALI. Non conta se sei maschio o femmina, ricco o povero, italiano o straniero. E lo Stato deve rimuovere gli ostacoli che impediscono la vera uguaglianza.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1904695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147675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UGUAGLIANZA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4513" y="6096305"/>
            <a:ext cx="1352398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5903366" y="6096305"/>
            <a:ext cx="9244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DIGNITÀ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5664708" y="6210605"/>
            <a:ext cx="161849" cy="152705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7728" y="6096305"/>
            <a:ext cx="2514600" cy="381305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7396582" y="6096305"/>
            <a:ext cx="208574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DISCRIMINAZIONI</a:t>
            </a:r>
            <a:endParaRPr lang="en-US" sz="12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7158838" y="6210605"/>
            <a:ext cx="161849" cy="152705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3</a:t>
            </a:r>
            <a:endParaRPr lang="en-US" sz="21000" dirty="0"/>
          </a:p>
        </p:txBody>
      </p:sp>
      <p:sp>
        <p:nvSpPr>
          <p:cNvPr id="24" name="Text 11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0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6" name="Shape 12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7" name="Shape 13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Shape 14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30" name="Text 15"/>
          <p:cNvSpPr txBox="1"/>
          <p:nvPr/>
        </p:nvSpPr>
        <p:spPr>
          <a:xfrm>
            <a:off x="10846613" y="690372"/>
            <a:ext cx="6766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⚖️</a:t>
            </a:r>
            <a:endParaRPr lang="en-US" sz="3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7F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858707" y="2505456"/>
            <a:ext cx="3810305" cy="381030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rcRect l="-4" r="-4"/>
          <a:stretch>
            <a:fillRect/>
          </a:stretch>
        </p:blipFill>
        <p:spPr>
          <a:xfrm>
            <a:off x="3429000" y="952805"/>
            <a:ext cx="8191195" cy="255209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2" y="809244"/>
            <a:ext cx="1705356" cy="2953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676802" y="809244"/>
            <a:ext cx="1705356" cy="2953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 Testo Originale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866998" y="1238098"/>
            <a:ext cx="7487107" cy="19815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dirty="0">
                <a:solidFill>
                  <a:srgbClr val="2D3748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"La Repubblica riconosce a tutti i cittadini il diritto al lavoro e promuove le condizioni che rendano effettivo questo diritto. Ogni cittadino ha il dovere di svolgere... un'attività o una funzione che concorra al progresso materiale o spirituale della società."</a:t>
            </a:r>
            <a:endParaRPr lang="en-US" sz="2400" dirty="0"/>
          </a:p>
        </p:txBody>
      </p:sp>
      <p:sp>
        <p:nvSpPr>
          <p:cNvPr id="9" name="Shape 4"/>
          <p:cNvSpPr/>
          <p:nvPr/>
        </p:nvSpPr>
        <p:spPr>
          <a:xfrm>
            <a:off x="3429000" y="3791102"/>
            <a:ext cx="8191195" cy="2029054"/>
          </a:xfrm>
          <a:prstGeom prst="roundRect">
            <a:avLst>
              <a:gd name="adj" fmla="val 3174"/>
            </a:avLst>
          </a:prstGeom>
          <a:solidFill>
            <a:srgbClr val="FFF8E1"/>
          </a:solidFill>
          <a:ln w="25400">
            <a:solidFill>
              <a:srgbClr val="D4AF37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495" y="3638398"/>
            <a:ext cx="1990649" cy="38130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14800" y="3638398"/>
            <a:ext cx="1610258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parole semplici</a:t>
            </a:r>
            <a:endParaRPr lang="en-US" sz="12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rcRect t="-100" b="-100"/>
          <a:stretch>
            <a:fillRect/>
          </a:stretch>
        </p:blipFill>
        <p:spPr>
          <a:xfrm>
            <a:off x="3924605" y="3752698"/>
            <a:ext cx="114300" cy="152705"/>
          </a:xfrm>
          <a:prstGeom prst="rect">
            <a:avLst/>
          </a:prstGeom>
        </p:spPr>
      </p:pic>
      <p:sp>
        <p:nvSpPr>
          <p:cNvPr id="13" name="Text 6"/>
          <p:cNvSpPr txBox="1"/>
          <p:nvPr/>
        </p:nvSpPr>
        <p:spPr>
          <a:xfrm>
            <a:off x="3781044" y="4328770"/>
            <a:ext cx="7565746" cy="9436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Lavorare è un DIRITTO. Lo Stato deve fare in modo che tutti possano trovare lavoro. E ogni cittadino deve contribuire alla società con le proprie capacità.</a:t>
            </a:r>
            <a:endParaRPr lang="en-US" sz="16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6096305"/>
            <a:ext cx="2400300" cy="38130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3857854" y="6096305"/>
            <a:ext cx="197144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DIRITTO AL LAVORO</a:t>
            </a:r>
            <a:endParaRPr lang="en-US" sz="12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3619195" y="6210605"/>
            <a:ext cx="161849" cy="152705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4631" y="6096305"/>
            <a:ext cx="2590495" cy="38130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6393485" y="6096305"/>
            <a:ext cx="2162556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CONTRIBUTO SOCIALE</a:t>
            </a:r>
            <a:endParaRPr lang="en-US" sz="12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7"/>
          <a:srcRect l="-2994" r="-2994"/>
          <a:stretch>
            <a:fillRect/>
          </a:stretch>
        </p:blipFill>
        <p:spPr>
          <a:xfrm>
            <a:off x="6154826" y="6210605"/>
            <a:ext cx="161849" cy="15270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476402" y="914400"/>
            <a:ext cx="2667305" cy="26673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0" dirty="0">
                <a:solidFill>
                  <a:srgbClr val="003366"/>
                </a:solidFill>
                <a:latin typeface="Italiana" pitchFamily="34" charset="0"/>
                <a:ea typeface="Italiana" pitchFamily="34" charset="-122"/>
                <a:cs typeface="Italiana" pitchFamily="34" charset="-120"/>
              </a:rPr>
              <a:t>4</a:t>
            </a:r>
            <a:endParaRPr lang="en-US" sz="21000" dirty="0"/>
          </a:p>
        </p:txBody>
      </p:sp>
      <p:sp>
        <p:nvSpPr>
          <p:cNvPr id="21" name="Text 10"/>
          <p:cNvSpPr txBox="1"/>
          <p:nvPr/>
        </p:nvSpPr>
        <p:spPr>
          <a:xfrm>
            <a:off x="571500" y="761695"/>
            <a:ext cx="2477110" cy="342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150" dirty="0">
                <a:solidFill>
                  <a:srgbClr val="D4AF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Articolo</a:t>
            </a:r>
            <a:endParaRPr lang="en-US" sz="1800" dirty="0"/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9"/>
          <a:srcRect t="-1" b="-1"/>
          <a:stretch>
            <a:fillRect/>
          </a:stretch>
        </p:blipFill>
        <p:spPr>
          <a:xfrm>
            <a:off x="0" y="0"/>
            <a:ext cx="12191695" cy="114300"/>
          </a:xfrm>
          <a:prstGeom prst="rect">
            <a:avLst/>
          </a:prstGeom>
        </p:spPr>
      </p:pic>
      <p:sp>
        <p:nvSpPr>
          <p:cNvPr id="23" name="Shape 11"/>
          <p:cNvSpPr/>
          <p:nvPr/>
        </p:nvSpPr>
        <p:spPr>
          <a:xfrm>
            <a:off x="0" y="0"/>
            <a:ext cx="381305" cy="114300"/>
          </a:xfrm>
          <a:prstGeom prst="rect">
            <a:avLst/>
          </a:prstGeom>
          <a:solidFill>
            <a:srgbClr val="00924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12"/>
          <p:cNvSpPr/>
          <p:nvPr/>
        </p:nvSpPr>
        <p:spPr>
          <a:xfrm>
            <a:off x="380390" y="0"/>
            <a:ext cx="381305" cy="1143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Shape 13"/>
          <p:cNvSpPr/>
          <p:nvPr/>
        </p:nvSpPr>
        <p:spPr>
          <a:xfrm>
            <a:off x="760781" y="0"/>
            <a:ext cx="381305" cy="114300"/>
          </a:xfrm>
          <a:prstGeom prst="rect">
            <a:avLst/>
          </a:prstGeom>
          <a:solidFill>
            <a:srgbClr val="CE2B3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0668305" y="571500"/>
            <a:ext cx="952805" cy="952805"/>
          </a:xfrm>
          <a:prstGeom prst="rect">
            <a:avLst/>
          </a:prstGeom>
        </p:spPr>
      </p:pic>
      <p:sp>
        <p:nvSpPr>
          <p:cNvPr id="27" name="Text 14"/>
          <p:cNvSpPr txBox="1"/>
          <p:nvPr/>
        </p:nvSpPr>
        <p:spPr>
          <a:xfrm>
            <a:off x="10846613" y="690372"/>
            <a:ext cx="676656" cy="71506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7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💼</a:t>
            </a:r>
            <a:endParaRPr lang="en-US" sz="3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12823</Words>
  <Application>WPS Presentation</Application>
  <PresentationFormat>On-screen Show (16:9)</PresentationFormat>
  <Paragraphs>585</Paragraphs>
  <Slides>28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Arial</vt:lpstr>
      <vt:lpstr>SimSun</vt:lpstr>
      <vt:lpstr>Wingdings</vt:lpstr>
      <vt:lpstr>Montserrat</vt:lpstr>
      <vt:lpstr>Segoe Print</vt:lpstr>
      <vt:lpstr>Montserrat</vt:lpstr>
      <vt:lpstr>Montserrat</vt:lpstr>
      <vt:lpstr>Italiana</vt:lpstr>
      <vt:lpstr>Italiana</vt:lpstr>
      <vt:lpstr>Italiana</vt:lpstr>
      <vt:lpstr>Calibri</vt:lpstr>
      <vt:lpstr>Microsoft YaHei</vt:lpstr>
      <vt:lpstr>Arial Unicode MS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Generated by Gen-Spark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creator>Visual Extract to PPTX Converter</dc:creator>
  <dc:subject>PptxGenJS Presentation</dc:subject>
  <cp:lastModifiedBy>maria</cp:lastModifiedBy>
  <cp:revision>2</cp:revision>
  <dcterms:created xsi:type="dcterms:W3CDTF">2026-02-25T19:16:00Z</dcterms:created>
  <dcterms:modified xsi:type="dcterms:W3CDTF">2026-02-25T19:18:56Z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3ABA65AE1CA54A3C9B7E9A52F0726D3A_13</vt:lpwstr>
  </property>
  <property fmtid="{D5CDD505-2E9C-101B-9397-08002B2CF9AE}" pid="3" name="KSOProductBuildVer">
    <vt:lpwstr>1033-12.2.0.23196</vt:lpwstr>
  </property>
</Properties>
</file>