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11.png"/><Relationship Id="rId7" Type="http://schemas.openxmlformats.org/officeDocument/2006/relationships/image" Target="../media/image110.png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10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0.jpeg"/><Relationship Id="rId8" Type="http://schemas.openxmlformats.org/officeDocument/2006/relationships/image" Target="../media/image119.png"/><Relationship Id="rId7" Type="http://schemas.openxmlformats.org/officeDocument/2006/relationships/image" Target="../media/image118.png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22.png"/><Relationship Id="rId10" Type="http://schemas.openxmlformats.org/officeDocument/2006/relationships/image" Target="../media/image121.png"/><Relationship Id="rId1" Type="http://schemas.openxmlformats.org/officeDocument/2006/relationships/image" Target="../media/image11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30.png"/><Relationship Id="rId7" Type="http://schemas.openxmlformats.org/officeDocument/2006/relationships/image" Target="../media/image129.png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3.jpeg"/><Relationship Id="rId10" Type="http://schemas.openxmlformats.org/officeDocument/2006/relationships/image" Target="../media/image132.png"/><Relationship Id="rId1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jpeg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.png"/><Relationship Id="rId7" Type="http://schemas.openxmlformats.org/officeDocument/2006/relationships/image" Target="../media/image21.jpe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7" Type="http://schemas.openxmlformats.org/officeDocument/2006/relationships/notesSlide" Target="../notesSlides/notesSlide5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55.png"/><Relationship Id="rId24" Type="http://schemas.openxmlformats.org/officeDocument/2006/relationships/image" Target="../media/image54.png"/><Relationship Id="rId23" Type="http://schemas.openxmlformats.org/officeDocument/2006/relationships/image" Target="../media/image53.png"/><Relationship Id="rId22" Type="http://schemas.openxmlformats.org/officeDocument/2006/relationships/image" Target="../media/image52.png"/><Relationship Id="rId21" Type="http://schemas.openxmlformats.org/officeDocument/2006/relationships/image" Target="../media/image51.png"/><Relationship Id="rId20" Type="http://schemas.openxmlformats.org/officeDocument/2006/relationships/image" Target="../media/image50.png"/><Relationship Id="rId2" Type="http://schemas.openxmlformats.org/officeDocument/2006/relationships/image" Target="../media/image32.png"/><Relationship Id="rId19" Type="http://schemas.openxmlformats.org/officeDocument/2006/relationships/image" Target="../media/image49.png"/><Relationship Id="rId18" Type="http://schemas.openxmlformats.org/officeDocument/2006/relationships/image" Target="../media/image48.png"/><Relationship Id="rId17" Type="http://schemas.openxmlformats.org/officeDocument/2006/relationships/image" Target="../media/image47.png"/><Relationship Id="rId16" Type="http://schemas.openxmlformats.org/officeDocument/2006/relationships/image" Target="../media/image46.png"/><Relationship Id="rId15" Type="http://schemas.openxmlformats.org/officeDocument/2006/relationships/image" Target="../media/image45.png"/><Relationship Id="rId14" Type="http://schemas.openxmlformats.org/officeDocument/2006/relationships/image" Target="../media/image44.png"/><Relationship Id="rId13" Type="http://schemas.openxmlformats.org/officeDocument/2006/relationships/image" Target="../media/image43.png"/><Relationship Id="rId12" Type="http://schemas.openxmlformats.org/officeDocument/2006/relationships/image" Target="../media/image42.png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1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jpe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5.png"/><Relationship Id="rId1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3" Type="http://schemas.openxmlformats.org/officeDocument/2006/relationships/notesSlide" Target="../notesSlides/notesSlide8.xml"/><Relationship Id="rId22" Type="http://schemas.openxmlformats.org/officeDocument/2006/relationships/slideLayout" Target="../slideLayouts/slideLayout1.xml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2.png"/><Relationship Id="rId8" Type="http://schemas.openxmlformats.org/officeDocument/2006/relationships/image" Target="../media/image101.jpeg"/><Relationship Id="rId7" Type="http://schemas.openxmlformats.org/officeDocument/2006/relationships/image" Target="../media/image100.png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3.png"/><Relationship Id="rId1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76402" y="-476402"/>
            <a:ext cx="2857500" cy="2857500"/>
          </a:xfrm>
          <a:prstGeom prst="ellipse">
            <a:avLst/>
          </a:prstGeom>
          <a:solidFill>
            <a:srgbClr val="FFE082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477195" y="4476902"/>
            <a:ext cx="1904695" cy="1904695"/>
          </a:xfrm>
          <a:prstGeom prst="ellipse">
            <a:avLst/>
          </a:prstGeom>
          <a:solidFill>
            <a:srgbClr val="EF9A9A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87000" y="952805"/>
            <a:ext cx="952805" cy="952805"/>
          </a:xfrm>
          <a:prstGeom prst="ellipse">
            <a:avLst/>
          </a:prstGeom>
          <a:solidFill>
            <a:srgbClr val="81D4FA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l="-400" r="-400"/>
          <a:stretch>
            <a:fillRect/>
          </a:stretch>
        </p:blipFill>
        <p:spPr>
          <a:xfrm>
            <a:off x="952805" y="571500"/>
            <a:ext cx="19202" cy="57150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t="-398" b="-398"/>
          <a:stretch>
            <a:fillRect/>
          </a:stretch>
        </p:blipFill>
        <p:spPr>
          <a:xfrm>
            <a:off x="1333195" y="6267298"/>
            <a:ext cx="9525305" cy="1920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2286000" y="5730545"/>
            <a:ext cx="7619695" cy="1133856"/>
          </a:xfrm>
          <a:prstGeom prst="roundRect">
            <a:avLst>
              <a:gd name="adj" fmla="val 6776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9" name="Text 5"/>
          <p:cNvSpPr txBox="1"/>
          <p:nvPr/>
        </p:nvSpPr>
        <p:spPr>
          <a:xfrm>
            <a:off x="3181198" y="5920740"/>
            <a:ext cx="6444691" cy="7525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i="1" dirty="0">
                <a:solidFill>
                  <a:srgbClr val="55555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Ladro sì mi sono sentito, ma avevo rubato roba nostra. </a:t>
            </a:r>
            <a:endParaRPr lang="en-US" sz="2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57" r="-57"/>
          <a:stretch>
            <a:fillRect/>
          </a:stretch>
        </p:blipFill>
        <p:spPr>
          <a:xfrm>
            <a:off x="2818181" y="6015838"/>
            <a:ext cx="200254" cy="228600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5948172" y="6389827"/>
            <a:ext cx="200254" cy="22860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4190695" y="2762402"/>
            <a:ext cx="3810305" cy="2590495"/>
          </a:xfrm>
          <a:prstGeom prst="roundRect">
            <a:avLst>
              <a:gd name="adj" fmla="val 5191"/>
            </a:avLst>
          </a:prstGeom>
          <a:noFill/>
          <a:ln w="101600">
            <a:solidFill>
              <a:srgbClr val="FFFFFF"/>
            </a:solidFill>
            <a:prstDash val="solid"/>
          </a:ln>
          <a:effectLst>
            <a:outerShdw blurRad="241300" dist="101600" dir="16200000" algn="bl" rotWithShape="0">
              <a:srgbClr val="8B2635">
                <a:alpha val="20000"/>
              </a:srgbClr>
            </a:outerShdw>
          </a:effectLst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t="26108" b="26108"/>
          <a:stretch>
            <a:fillRect/>
          </a:stretch>
        </p:blipFill>
        <p:spPr>
          <a:xfrm>
            <a:off x="4267505" y="2838298"/>
            <a:ext cx="3657600" cy="24387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2427732" y="0"/>
            <a:ext cx="7344461" cy="1677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8B263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L'UOMO CHE RUBÒ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b="1" dirty="0">
                <a:solidFill>
                  <a:srgbClr val="8B263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GIOCONDA</a:t>
            </a:r>
            <a:endParaRPr lang="en-US" sz="6000" dirty="0"/>
          </a:p>
        </p:txBody>
      </p:sp>
      <p:sp>
        <p:nvSpPr>
          <p:cNvPr id="15" name="Text 8"/>
          <p:cNvSpPr txBox="1"/>
          <p:nvPr/>
        </p:nvSpPr>
        <p:spPr>
          <a:xfrm>
            <a:off x="2417674" y="1772107"/>
            <a:ext cx="7363663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kern="0" spc="150" dirty="0">
                <a:solidFill>
                  <a:srgbClr val="D4AF3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VINCENZO PERUGGIA · 1881–1925</a:t>
            </a:r>
            <a:endParaRPr lang="en-US" sz="2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287000" y="-476402"/>
            <a:ext cx="2381098" cy="2381098"/>
          </a:xfrm>
          <a:prstGeom prst="ellipse">
            <a:avLst/>
          </a:prstGeom>
          <a:solidFill>
            <a:srgbClr val="FFCCBC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476402" y="4953305"/>
            <a:ext cx="1429207" cy="1429207"/>
          </a:xfrm>
          <a:prstGeom prst="ellipse">
            <a:avLst/>
          </a:prstGeom>
          <a:solidFill>
            <a:srgbClr val="B2EBF2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30000"/>
          </a:blip>
          <a:srcRect t="-3" b="-3"/>
          <a:stretch>
            <a:fillRect/>
          </a:stretch>
        </p:blipFill>
        <p:spPr>
          <a:xfrm>
            <a:off x="4310482" y="2033626"/>
            <a:ext cx="3571646" cy="285750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571500" y="381305"/>
            <a:ext cx="12449556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E651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⚖️</a:t>
            </a:r>
            <a:r>
              <a:rPr lang="en-US" sz="3900" b="1" dirty="0">
                <a:solidFill>
                  <a:srgbClr val="E651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Firenze, Giugno 1914 — Eroe o Criminale?</a:t>
            </a:r>
            <a:endParaRPr lang="en-US" sz="3900" dirty="0"/>
          </a:p>
        </p:txBody>
      </p:sp>
      <p:sp>
        <p:nvSpPr>
          <p:cNvPr id="7" name="Shape 4"/>
          <p:cNvSpPr/>
          <p:nvPr/>
        </p:nvSpPr>
        <p:spPr>
          <a:xfrm>
            <a:off x="6019495" y="5580583"/>
            <a:ext cx="5600700" cy="1143000"/>
          </a:xfrm>
          <a:prstGeom prst="roundRect">
            <a:avLst>
              <a:gd name="adj" fmla="val 21333"/>
            </a:avLst>
          </a:prstGeom>
          <a:solidFill>
            <a:srgbClr val="E0F7FA"/>
          </a:solidFill>
        </p:spPr>
      </p:sp>
      <p:sp>
        <p:nvSpPr>
          <p:cNvPr id="8" name="Shape 5"/>
          <p:cNvSpPr/>
          <p:nvPr/>
        </p:nvSpPr>
        <p:spPr>
          <a:xfrm>
            <a:off x="6019495" y="5580583"/>
            <a:ext cx="57607" cy="1143000"/>
          </a:xfrm>
          <a:prstGeom prst="roundRect">
            <a:avLst>
              <a:gd name="adj" fmla="val 423282"/>
            </a:avLst>
          </a:prstGeom>
          <a:solidFill>
            <a:srgbClr val="00ACC1"/>
          </a:solidFill>
          <a:ln w="12700">
            <a:solidFill>
              <a:srgbClr val="00ACC1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43700" y="5771693"/>
            <a:ext cx="480060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0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Solidarietà Popolare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6743700" y="6076188"/>
            <a:ext cx="47631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All'uscita dal carcere, un gruppo di studenti toscani gli offre una colletta di </a:t>
            </a:r>
            <a:r>
              <a:rPr lang="en-US" sz="1200" b="1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4.500 lire</a:t>
            </a:r>
            <a:r>
              <a:rPr lang="en-US" sz="12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a nome di tutti gli italiani. </a:t>
            </a:r>
            <a:endParaRPr lang="en-US" sz="12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67298" y="6012180"/>
            <a:ext cx="286207" cy="286207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 rot="21480000">
            <a:off x="571500" y="1681582"/>
            <a:ext cx="4972507" cy="4572000"/>
          </a:xfrm>
          <a:prstGeom prst="roundRect">
            <a:avLst>
              <a:gd name="adj" fmla="val 2000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E65100">
                <a:alpha val="20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rcRect l="9684" r="9684"/>
          <a:stretch>
            <a:fillRect/>
          </a:stretch>
        </p:blipFill>
        <p:spPr>
          <a:xfrm rot="21480000">
            <a:off x="591617" y="1694383"/>
            <a:ext cx="4934102" cy="4552798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 t="-7" b="-7"/>
          <a:stretch>
            <a:fillRect/>
          </a:stretch>
        </p:blipFill>
        <p:spPr>
          <a:xfrm>
            <a:off x="6019495" y="1211580"/>
            <a:ext cx="5600700" cy="2095805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6314846" y="1612087"/>
            <a:ext cx="381305" cy="381305"/>
          </a:xfrm>
          <a:prstGeom prst="ellipse">
            <a:avLst/>
          </a:prstGeom>
          <a:solidFill>
            <a:srgbClr val="FFCCB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6420002" y="1707185"/>
            <a:ext cx="171907" cy="190195"/>
          </a:xfrm>
          <a:prstGeom prst="rect">
            <a:avLst/>
          </a:prstGeom>
        </p:spPr>
      </p:pic>
      <p:sp>
        <p:nvSpPr>
          <p:cNvPr id="17" name="Shape 10"/>
          <p:cNvSpPr/>
          <p:nvPr/>
        </p:nvSpPr>
        <p:spPr>
          <a:xfrm>
            <a:off x="6838798" y="1449324"/>
            <a:ext cx="1266444" cy="314554"/>
          </a:xfrm>
          <a:prstGeom prst="roundRect">
            <a:avLst>
              <a:gd name="adj" fmla="val 211416"/>
            </a:avLst>
          </a:prstGeom>
          <a:solidFill>
            <a:srgbClr val="BF360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6838798" y="1449324"/>
            <a:ext cx="1324051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63500" rIns="139700" bIns="635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4-5 Giugno 1914</a:t>
            </a:r>
            <a:endParaRPr lang="en-US" sz="1000" dirty="0"/>
          </a:p>
        </p:txBody>
      </p:sp>
      <p:sp>
        <p:nvSpPr>
          <p:cNvPr id="19" name="Text 12"/>
          <p:cNvSpPr txBox="1"/>
          <p:nvPr/>
        </p:nvSpPr>
        <p:spPr>
          <a:xfrm>
            <a:off x="6838798" y="1811426"/>
            <a:ext cx="1507846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BF360C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Giudizio</a:t>
            </a:r>
            <a:endParaRPr lang="en-US" sz="1800" dirty="0"/>
          </a:p>
        </p:txBody>
      </p:sp>
      <p:sp>
        <p:nvSpPr>
          <p:cNvPr id="20" name="Text 13"/>
          <p:cNvSpPr txBox="1"/>
          <p:nvPr/>
        </p:nvSpPr>
        <p:spPr>
          <a:xfrm>
            <a:off x="6314846" y="2297887"/>
            <a:ext cx="5143500" cy="7717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Il processo si svolge di fronte alla stampa internazionale. L'opinione pubblica è divisa, ma molti italiani lo vedono come un </a:t>
            </a:r>
            <a:r>
              <a:rPr lang="en-US" sz="1300" b="1" dirty="0">
                <a:solidFill>
                  <a:srgbClr val="D8431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patriota romantico</a:t>
            </a: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che voleva restituire l'arte all'Italia. </a:t>
            </a:r>
            <a:endParaRPr lang="en-US" sz="13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l="-3" r="-3"/>
          <a:stretch>
            <a:fillRect/>
          </a:stretch>
        </p:blipFill>
        <p:spPr>
          <a:xfrm>
            <a:off x="6019495" y="3497580"/>
            <a:ext cx="5713171" cy="183337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6264554" y="3722522"/>
            <a:ext cx="390449" cy="390449"/>
          </a:xfrm>
          <a:prstGeom prst="ellipse">
            <a:avLst/>
          </a:prstGeom>
          <a:solidFill>
            <a:srgbClr val="D8431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7"/>
          <a:srcRect l="-837" r="-837"/>
          <a:stretch>
            <a:fillRect/>
          </a:stretch>
        </p:blipFill>
        <p:spPr>
          <a:xfrm>
            <a:off x="6386170" y="3819449"/>
            <a:ext cx="152705" cy="200254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6799478" y="3741725"/>
            <a:ext cx="1530706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BF360C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Sentenza</a:t>
            </a:r>
            <a:endParaRPr lang="en-US" sz="1800" dirty="0"/>
          </a:p>
        </p:txBody>
      </p:sp>
      <p:sp>
        <p:nvSpPr>
          <p:cNvPr id="25" name="Text 16"/>
          <p:cNvSpPr txBox="1"/>
          <p:nvPr/>
        </p:nvSpPr>
        <p:spPr>
          <a:xfrm>
            <a:off x="6264554" y="4256532"/>
            <a:ext cx="5248656" cy="8193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Condannato inizialmente a </a:t>
            </a:r>
            <a:r>
              <a:rPr lang="en-US" sz="1300" b="1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 anno e 15 giorni</a:t>
            </a: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 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In appello la pena viene ridotta a soli </a:t>
            </a:r>
            <a:r>
              <a:rPr lang="en-US" sz="1300" b="1" dirty="0">
                <a:solidFill>
                  <a:srgbClr val="D8431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7 mesi e 8 giorni</a:t>
            </a:r>
            <a:r>
              <a:rPr lang="en-US" sz="1300" dirty="0">
                <a:solidFill>
                  <a:srgbClr val="5D403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di reclusione. </a:t>
            </a:r>
            <a:endParaRPr lang="en-US" sz="1300" dirty="0"/>
          </a:p>
        </p:txBody>
      </p:sp>
      <p:sp>
        <p:nvSpPr>
          <p:cNvPr id="26" name="Shape 17"/>
          <p:cNvSpPr/>
          <p:nvPr/>
        </p:nvSpPr>
        <p:spPr>
          <a:xfrm rot="120000">
            <a:off x="381305" y="6085332"/>
            <a:ext cx="2009851" cy="448056"/>
          </a:xfrm>
          <a:prstGeom prst="roundRect">
            <a:avLst>
              <a:gd name="adj" fmla="val 204082"/>
            </a:avLst>
          </a:prstGeom>
          <a:solidFill>
            <a:srgbClr val="FF7043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20000"/>
              </a:srgbClr>
            </a:outerShdw>
          </a:effectLst>
        </p:spPr>
      </p:sp>
      <p:sp>
        <p:nvSpPr>
          <p:cNvPr id="27" name="Text 18"/>
          <p:cNvSpPr txBox="1"/>
          <p:nvPr/>
        </p:nvSpPr>
        <p:spPr>
          <a:xfrm>
            <a:off x="836676" y="6153912"/>
            <a:ext cx="1603858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In aula a Firenze</a:t>
            </a:r>
            <a:endParaRPr lang="en-US" sz="1300" dirty="0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16306" y="6185002"/>
            <a:ext cx="190195" cy="1901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1F5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9430207" y="-571500"/>
            <a:ext cx="3333902" cy="333390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761695" y="4762195"/>
            <a:ext cx="2857500" cy="28575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476402" y="-41148"/>
            <a:ext cx="5546750" cy="9720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01579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🎉</a:t>
            </a:r>
            <a:r>
              <a:rPr lang="en-US" sz="3400" b="1" dirty="0">
                <a:solidFill>
                  <a:srgbClr val="01579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4 Gennaio 1914 — Il Ritorno a Parigi</a:t>
            </a:r>
            <a:endParaRPr lang="en-US" sz="34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476402" y="1160374"/>
            <a:ext cx="5381244" cy="5738774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838505" y="1446581"/>
            <a:ext cx="4810658" cy="905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277BD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Dopo due anni di assenza, la Gioconda torna al Louvre accolta come un capo di stato. Il furto l'ha trasformata da capolavoro a </a:t>
            </a:r>
            <a:r>
              <a:rPr lang="en-US" sz="1500" b="1" dirty="0">
                <a:solidFill>
                  <a:srgbClr val="0277BD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icona globale</a:t>
            </a:r>
            <a:r>
              <a:rPr lang="en-US" sz="1500" dirty="0">
                <a:solidFill>
                  <a:srgbClr val="0277BD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 </a:t>
            </a:r>
            <a:endParaRPr lang="en-US" sz="15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 l="-760" r="-760"/>
          <a:stretch>
            <a:fillRect/>
          </a:stretch>
        </p:blipFill>
        <p:spPr>
          <a:xfrm>
            <a:off x="905256" y="2650846"/>
            <a:ext cx="152705" cy="171907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266444" y="2536546"/>
            <a:ext cx="4381805" cy="8193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Tour trionfale in Italia:</a:t>
            </a: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esposta agli Uffizi, all'Ambasciata di Francia a Roma e alla Galleria Borghese.</a:t>
            </a:r>
            <a:endParaRPr lang="en-US" sz="14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760" r="-760"/>
          <a:stretch>
            <a:fillRect/>
          </a:stretch>
        </p:blipFill>
        <p:spPr>
          <a:xfrm>
            <a:off x="905256" y="3579876"/>
            <a:ext cx="152705" cy="1719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66444" y="3465576"/>
            <a:ext cx="4381805" cy="543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Rientra in Francia su un </a:t>
            </a:r>
            <a:r>
              <a:rPr lang="en-US" sz="1400" b="1" dirty="0">
                <a:solidFill>
                  <a:srgbClr val="01579B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vagone speciale</a:t>
            </a: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delle ferrovie italiane, scortata come un tesoro nazionale.</a:t>
            </a:r>
            <a:endParaRPr lang="en-US" sz="14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 t="-842" b="-842"/>
          <a:stretch>
            <a:fillRect/>
          </a:stretch>
        </p:blipFill>
        <p:spPr>
          <a:xfrm>
            <a:off x="886054" y="4237330"/>
            <a:ext cx="190195" cy="1719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266444" y="4123030"/>
            <a:ext cx="4381805" cy="543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Accolta al Louvre dal </a:t>
            </a:r>
            <a:r>
              <a:rPr lang="en-US" sz="1400" b="1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Presidente della Repubblica</a:t>
            </a: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tutto il governo francese schierato.</a:t>
            </a:r>
            <a:endParaRPr lang="en-US" sz="14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t="-842" b="-842"/>
          <a:stretch>
            <a:fillRect/>
          </a:stretch>
        </p:blipFill>
        <p:spPr>
          <a:xfrm>
            <a:off x="886054" y="4894783"/>
            <a:ext cx="190195" cy="171907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1266444" y="4780483"/>
            <a:ext cx="4381805" cy="543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55A6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mito cresce a dismisura: folle oceaniche accorrono per vedere "la donna che ha vissuto un'avventura".</a:t>
            </a:r>
            <a:endParaRPr lang="en-US" sz="1400" dirty="0"/>
          </a:p>
        </p:txBody>
      </p:sp>
      <p:sp>
        <p:nvSpPr>
          <p:cNvPr id="16" name="Shape 7"/>
          <p:cNvSpPr/>
          <p:nvPr/>
        </p:nvSpPr>
        <p:spPr>
          <a:xfrm>
            <a:off x="838505" y="5513832"/>
            <a:ext cx="4733849" cy="1104595"/>
          </a:xfrm>
          <a:prstGeom prst="roundRect">
            <a:avLst>
              <a:gd name="adj" fmla="val 17127"/>
            </a:avLst>
          </a:prstGeom>
          <a:solidFill>
            <a:srgbClr val="E1F5FE"/>
          </a:solidFill>
        </p:spPr>
      </p:sp>
      <p:sp>
        <p:nvSpPr>
          <p:cNvPr id="17" name="Shape 8"/>
          <p:cNvSpPr/>
          <p:nvPr/>
        </p:nvSpPr>
        <p:spPr>
          <a:xfrm>
            <a:off x="838505" y="5513832"/>
            <a:ext cx="38405" cy="1104595"/>
          </a:xfrm>
          <a:prstGeom prst="roundRect">
            <a:avLst>
              <a:gd name="adj" fmla="val 492608"/>
            </a:avLst>
          </a:prstGeom>
          <a:solidFill>
            <a:srgbClr val="039BE5"/>
          </a:solidFill>
          <a:ln w="12700">
            <a:solidFill>
              <a:srgbClr val="039BE5">
                <a:alpha val="0"/>
              </a:srgbClr>
            </a:solidFill>
            <a:prstDash val="solid"/>
          </a:ln>
        </p:spPr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 l="-57" r="-57"/>
          <a:stretch>
            <a:fillRect/>
          </a:stretch>
        </p:blipFill>
        <p:spPr>
          <a:xfrm>
            <a:off x="1067105" y="5949086"/>
            <a:ext cx="200254" cy="228600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1410005" y="5513832"/>
            <a:ext cx="4048963" cy="11055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1579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"La Gioconda sorride ancora, forse più enigmaticamente di prima, dopo il suo viaggio segreto."</a:t>
            </a:r>
            <a:endParaRPr lang="en-US" sz="1400" dirty="0"/>
          </a:p>
        </p:txBody>
      </p:sp>
      <p:sp>
        <p:nvSpPr>
          <p:cNvPr id="20" name="Shape 10"/>
          <p:cNvSpPr/>
          <p:nvPr/>
        </p:nvSpPr>
        <p:spPr>
          <a:xfrm rot="21540000">
            <a:off x="6334049" y="1047902"/>
            <a:ext cx="5381244" cy="4762195"/>
          </a:xfrm>
          <a:prstGeom prst="roundRect">
            <a:avLst>
              <a:gd name="adj" fmla="val 1843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01579B">
                <a:alpha val="25000"/>
              </a:srgbClr>
            </a:outerShdw>
          </a:effectLst>
        </p:spPr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 l="9741" r="9741"/>
          <a:stretch>
            <a:fillRect/>
          </a:stretch>
        </p:blipFill>
        <p:spPr>
          <a:xfrm rot="21540000">
            <a:off x="6389827" y="1098194"/>
            <a:ext cx="5277002" cy="4667098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rcRect l="-108" r="-108"/>
          <a:stretch>
            <a:fillRect/>
          </a:stretch>
        </p:blipFill>
        <p:spPr>
          <a:xfrm>
            <a:off x="6524244" y="6124651"/>
            <a:ext cx="2009851" cy="448056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6925666" y="6124651"/>
            <a:ext cx="1685239" cy="448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Un'icona ritrovata </a:t>
            </a:r>
            <a:endParaRPr lang="en-US" sz="1300" dirty="0"/>
          </a:p>
        </p:txBody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715354" y="6259982"/>
            <a:ext cx="171907" cy="1719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10000"/>
          </a:blip>
          <a:srcRect/>
          <a:stretch>
            <a:fillRect/>
          </a:stretch>
        </p:blipFill>
        <p:spPr>
          <a:xfrm>
            <a:off x="-484632" y="4722876"/>
            <a:ext cx="2352751" cy="235275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10489082" y="-432511"/>
            <a:ext cx="2152498" cy="2152498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55778" y="476402"/>
            <a:ext cx="12081053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kern="0" spc="38" dirty="0">
                <a:solidFill>
                  <a:srgbClr val="FFD7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🌟</a:t>
            </a:r>
            <a:r>
              <a:rPr lang="en-US" sz="3600" b="1" kern="0" spc="38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Saint-Maur-des-Fossés, 8 Ottobre 1925</a:t>
            </a:r>
            <a:endParaRPr lang="en-US" sz="3600" dirty="0"/>
          </a:p>
        </p:txBody>
      </p:sp>
      <p:sp>
        <p:nvSpPr>
          <p:cNvPr id="6" name="Shape 2"/>
          <p:cNvSpPr/>
          <p:nvPr/>
        </p:nvSpPr>
        <p:spPr>
          <a:xfrm>
            <a:off x="1514246" y="2521915"/>
            <a:ext cx="19202" cy="4381805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1285646" y="1441094"/>
            <a:ext cx="4781398" cy="1019556"/>
          </a:xfrm>
          <a:prstGeom prst="roundRect">
            <a:avLst>
              <a:gd name="adj" fmla="val 20117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1285646" y="1441094"/>
            <a:ext cx="38405" cy="1019556"/>
          </a:xfrm>
          <a:prstGeom prst="roundRect">
            <a:avLst>
              <a:gd name="adj" fmla="val 534043"/>
            </a:avLst>
          </a:prstGeom>
          <a:solidFill>
            <a:srgbClr val="AD1457"/>
          </a:solidFill>
          <a:ln w="12700">
            <a:solidFill>
              <a:srgbClr val="AD1457">
                <a:alpha val="0"/>
              </a:srgbClr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1514246" y="1583741"/>
            <a:ext cx="44769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1915–1918</a:t>
            </a:r>
            <a:endParaRPr lang="en-US" sz="1300" dirty="0"/>
          </a:p>
        </p:txBody>
      </p:sp>
      <p:sp>
        <p:nvSpPr>
          <p:cNvPr id="10" name="Text 6"/>
          <p:cNvSpPr txBox="1"/>
          <p:nvPr/>
        </p:nvSpPr>
        <p:spPr>
          <a:xfrm>
            <a:off x="1514246" y="1888236"/>
            <a:ext cx="4439412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Partecipa alla Prima Guerra Mondiale. Dopo la disfatta di Caporetto finisce in un campo di prigionia austriaco.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1285646" y="2696566"/>
            <a:ext cx="4781398" cy="1019556"/>
          </a:xfrm>
          <a:prstGeom prst="roundRect">
            <a:avLst>
              <a:gd name="adj" fmla="val 20117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1285646" y="2696566"/>
            <a:ext cx="38405" cy="1019556"/>
          </a:xfrm>
          <a:prstGeom prst="roundRect">
            <a:avLst>
              <a:gd name="adj" fmla="val 534043"/>
            </a:avLst>
          </a:prstGeom>
          <a:solidFill>
            <a:srgbClr val="AD1457"/>
          </a:solidFill>
          <a:ln w="12700">
            <a:solidFill>
              <a:srgbClr val="AD1457">
                <a:alpha val="0"/>
              </a:srgbClr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1514246" y="2839212"/>
            <a:ext cx="44769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1921</a:t>
            </a:r>
            <a:endParaRPr lang="en-US" sz="1300" dirty="0"/>
          </a:p>
        </p:txBody>
      </p:sp>
      <p:sp>
        <p:nvSpPr>
          <p:cNvPr id="14" name="Text 10"/>
          <p:cNvSpPr txBox="1"/>
          <p:nvPr/>
        </p:nvSpPr>
        <p:spPr>
          <a:xfrm>
            <a:off x="1514246" y="3143707"/>
            <a:ext cx="4439412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Sposa Annunciata, di 15 anni più giovane. Torna in Francia usando il suo secondo nome, "Pietro", per evitare problemi.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1285646" y="3952037"/>
            <a:ext cx="4781398" cy="1019556"/>
          </a:xfrm>
          <a:prstGeom prst="roundRect">
            <a:avLst>
              <a:gd name="adj" fmla="val 20117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1285646" y="3952037"/>
            <a:ext cx="38405" cy="1019556"/>
          </a:xfrm>
          <a:prstGeom prst="roundRect">
            <a:avLst>
              <a:gd name="adj" fmla="val 534043"/>
            </a:avLst>
          </a:prstGeom>
          <a:solidFill>
            <a:srgbClr val="AD1457"/>
          </a:solidFill>
          <a:ln w="12700">
            <a:solidFill>
              <a:srgbClr val="AD1457">
                <a:alpha val="0"/>
              </a:srgbClr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1514246" y="4094683"/>
            <a:ext cx="44769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1924</a:t>
            </a:r>
            <a:endParaRPr lang="en-US" sz="1300" dirty="0"/>
          </a:p>
        </p:txBody>
      </p:sp>
      <p:sp>
        <p:nvSpPr>
          <p:cNvPr id="18" name="Text 14"/>
          <p:cNvSpPr txBox="1"/>
          <p:nvPr/>
        </p:nvSpPr>
        <p:spPr>
          <a:xfrm>
            <a:off x="1514246" y="4399178"/>
            <a:ext cx="4439412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Nasce la sua unica figlia, Celestina. In paese la chiamano affettuosamente "Giocondina".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1285646" y="5207508"/>
            <a:ext cx="4781398" cy="1019556"/>
          </a:xfrm>
          <a:prstGeom prst="roundRect">
            <a:avLst>
              <a:gd name="adj" fmla="val 20117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1285646" y="5207508"/>
            <a:ext cx="38405" cy="1019556"/>
          </a:xfrm>
          <a:prstGeom prst="roundRect">
            <a:avLst>
              <a:gd name="adj" fmla="val 534043"/>
            </a:avLst>
          </a:prstGeom>
          <a:solidFill>
            <a:srgbClr val="424242"/>
          </a:solidFill>
          <a:ln w="12700">
            <a:solidFill>
              <a:srgbClr val="424242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1514246" y="5350154"/>
            <a:ext cx="44769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8 Ottobre 1925</a:t>
            </a:r>
            <a:endParaRPr lang="en-US" sz="1300" dirty="0"/>
          </a:p>
        </p:txBody>
      </p:sp>
      <p:sp>
        <p:nvSpPr>
          <p:cNvPr id="22" name="Text 18"/>
          <p:cNvSpPr txBox="1"/>
          <p:nvPr/>
        </p:nvSpPr>
        <p:spPr>
          <a:xfrm>
            <a:off x="1514246" y="5654650"/>
            <a:ext cx="4439412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Muore d'infarto proprio nel giorno del suo 44º compleanno. Una vita breve ma indimenticabile.</a:t>
            </a:r>
            <a:endParaRPr lang="en-US" sz="1200" dirty="0"/>
          </a:p>
        </p:txBody>
      </p:sp>
      <p:sp>
        <p:nvSpPr>
          <p:cNvPr id="23" name="Text 19"/>
          <p:cNvSpPr txBox="1"/>
          <p:nvPr/>
        </p:nvSpPr>
        <p:spPr>
          <a:xfrm>
            <a:off x="6456578" y="4919472"/>
            <a:ext cx="498348" cy="762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F8BBD0">
                    <a:alpha val="6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“</a:t>
            </a:r>
            <a:endParaRPr lang="en-US" sz="6000" dirty="0"/>
          </a:p>
        </p:txBody>
      </p:sp>
      <p:sp>
        <p:nvSpPr>
          <p:cNvPr id="24" name="Text 20"/>
          <p:cNvSpPr txBox="1"/>
          <p:nvPr/>
        </p:nvSpPr>
        <p:spPr>
          <a:xfrm>
            <a:off x="6772046" y="6136538"/>
            <a:ext cx="46204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75" dirty="0">
                <a:solidFill>
                  <a:srgbClr val="888888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— Eredità Storica —</a:t>
            </a:r>
            <a:endParaRPr lang="en-US" sz="1200" dirty="0"/>
          </a:p>
        </p:txBody>
      </p:sp>
      <p:sp>
        <p:nvSpPr>
          <p:cNvPr id="25" name="Text 21"/>
          <p:cNvSpPr txBox="1"/>
          <p:nvPr/>
        </p:nvSpPr>
        <p:spPr>
          <a:xfrm>
            <a:off x="6779362" y="5300777"/>
            <a:ext cx="4605833" cy="69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880E4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Rubando la Gioconda, Peruggia la rese immortale.</a:t>
            </a:r>
            <a:endParaRPr lang="en-US" sz="21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66598" y="1441094"/>
            <a:ext cx="381305" cy="381305"/>
          </a:xfrm>
          <a:prstGeom prst="rect">
            <a:avLst/>
          </a:prstGeom>
        </p:spPr>
      </p:pic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rcRect l="-1064" r="-1064"/>
          <a:stretch>
            <a:fillRect/>
          </a:stretch>
        </p:blipFill>
        <p:spPr>
          <a:xfrm>
            <a:off x="747979" y="1545336"/>
            <a:ext cx="219456" cy="171907"/>
          </a:xfrm>
          <a:prstGeom prst="rect">
            <a:avLst/>
          </a:prstGeom>
        </p:spPr>
      </p:pic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66598" y="2696566"/>
            <a:ext cx="381305" cy="381305"/>
          </a:xfrm>
          <a:prstGeom prst="rect">
            <a:avLst/>
          </a:prstGeom>
        </p:spPr>
      </p:pic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71754" y="2800807"/>
            <a:ext cx="171907" cy="171907"/>
          </a:xfrm>
          <a:prstGeom prst="rect">
            <a:avLst/>
          </a:prstGeom>
        </p:spPr>
      </p:pic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66598" y="3952037"/>
            <a:ext cx="381305" cy="381305"/>
          </a:xfrm>
          <a:prstGeom prst="rect">
            <a:avLst/>
          </a:prstGeom>
        </p:spPr>
      </p:pic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8"/>
          <a:srcRect l="-760" r="-760"/>
          <a:stretch>
            <a:fillRect/>
          </a:stretch>
        </p:blipFill>
        <p:spPr>
          <a:xfrm>
            <a:off x="780898" y="4056278"/>
            <a:ext cx="152705" cy="171907"/>
          </a:xfrm>
          <a:prstGeom prst="rect">
            <a:avLst/>
          </a:prstGeom>
        </p:spPr>
      </p:pic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66598" y="5207508"/>
            <a:ext cx="381305" cy="381305"/>
          </a:xfrm>
          <a:prstGeom prst="rect">
            <a:avLst/>
          </a:prstGeom>
        </p:spPr>
      </p:pic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10"/>
          <a:srcRect l="-1773" r="-1773"/>
          <a:stretch>
            <a:fillRect/>
          </a:stretch>
        </p:blipFill>
        <p:spPr>
          <a:xfrm>
            <a:off x="790956" y="5311750"/>
            <a:ext cx="133502" cy="171907"/>
          </a:xfrm>
          <a:prstGeom prst="rect">
            <a:avLst/>
          </a:prstGeom>
        </p:spPr>
      </p:pic>
      <p:sp>
        <p:nvSpPr>
          <p:cNvPr id="34" name="Shape 22"/>
          <p:cNvSpPr/>
          <p:nvPr/>
        </p:nvSpPr>
        <p:spPr>
          <a:xfrm>
            <a:off x="7558430" y="1300277"/>
            <a:ext cx="3047695" cy="3619195"/>
          </a:xfrm>
          <a:prstGeom prst="roundRect">
            <a:avLst>
              <a:gd name="adj" fmla="val 30003"/>
            </a:avLst>
          </a:prstGeom>
          <a:noFill/>
          <a:ln w="1016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880E4F">
                <a:alpha val="15000"/>
              </a:srgbClr>
            </a:outerShdw>
          </a:effectLst>
        </p:spPr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11"/>
          <a:srcRect l="4237" r="4237"/>
          <a:stretch>
            <a:fillRect/>
          </a:stretch>
        </p:blipFill>
        <p:spPr>
          <a:xfrm>
            <a:off x="7634326" y="1376172"/>
            <a:ext cx="2895905" cy="3467405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7595921" y="4423867"/>
            <a:ext cx="2971800" cy="419710"/>
          </a:xfrm>
          <a:prstGeom prst="rect">
            <a:avLst/>
          </a:prstGeom>
          <a:solidFill>
            <a:srgbClr val="880E4F">
              <a:alpha val="8000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101600" rIns="101600" bIns="1016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Vincenzo Peruggia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8F4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9334195" y="-952805"/>
            <a:ext cx="3810305" cy="381030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571500" y="-45720"/>
            <a:ext cx="5315407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1881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571500" y="621792"/>
            <a:ext cx="5410505" cy="17629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b="1" dirty="0">
                <a:solidFill>
                  <a:srgbClr val="2E7D32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🏔️</a:t>
            </a:r>
            <a:r>
              <a:rPr lang="en-US" sz="4200" b="1" dirty="0">
                <a:solidFill>
                  <a:srgbClr val="2E7D32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Trezzino, Dumenza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dirty="0">
                <a:solidFill>
                  <a:srgbClr val="2E7D32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Varese</a:t>
            </a:r>
            <a:endParaRPr lang="en-US" sz="4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57" r="-57"/>
          <a:stretch>
            <a:fillRect/>
          </a:stretch>
        </p:blipFill>
        <p:spPr>
          <a:xfrm>
            <a:off x="672084" y="2819095"/>
            <a:ext cx="200254" cy="228600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62202" y="2667305"/>
            <a:ext cx="4734763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Nato l'</a:t>
            </a:r>
            <a:r>
              <a:rPr lang="en-US" sz="1800" b="1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8 ottobre 1881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da Giacomo e Celeste Peruggia.</a:t>
            </a:r>
            <a:endParaRPr lang="en-US" sz="18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647395" y="3697834"/>
            <a:ext cx="286207" cy="228600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1200607" y="3545129"/>
            <a:ext cx="4696358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Famiglia umile e numerosa con </a:t>
            </a:r>
            <a:r>
              <a:rPr lang="en-US" sz="1800" b="1" dirty="0">
                <a:solidFill>
                  <a:srgbClr val="2E7D32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5 figli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 Il padre era muratore.</a:t>
            </a:r>
            <a:endParaRPr lang="en-US" sz="18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7395" y="4575658"/>
            <a:ext cx="228600" cy="228600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143000" y="4422953"/>
            <a:ext cx="4753051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Apprende giovanissimo il mestiere di </a:t>
            </a:r>
            <a:r>
              <a:rPr lang="en-US" sz="1800" b="1" dirty="0">
                <a:solidFill>
                  <a:srgbClr val="2E7D32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imbianchino e verniciatore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8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6656" y="5453482"/>
            <a:ext cx="228600" cy="228600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1200607" y="5301691"/>
            <a:ext cx="4905756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Nel 1897 segue il padre a </a:t>
            </a:r>
            <a:r>
              <a:rPr lang="en-US" sz="1800" b="1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Lione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per lavoro.</a:t>
            </a:r>
            <a:endParaRPr lang="en-US" sz="18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7"/>
          <a:srcRect l="-133" r="-133"/>
          <a:stretch>
            <a:fillRect/>
          </a:stretch>
        </p:blipFill>
        <p:spPr>
          <a:xfrm>
            <a:off x="661111" y="6177686"/>
            <a:ext cx="171907" cy="228600"/>
          </a:xfrm>
          <a:prstGeom prst="rect">
            <a:avLst/>
          </a:prstGeom>
        </p:spPr>
      </p:pic>
      <p:sp>
        <p:nvSpPr>
          <p:cNvPr id="16" name="Text 7"/>
          <p:cNvSpPr txBox="1"/>
          <p:nvPr/>
        </p:nvSpPr>
        <p:spPr>
          <a:xfrm>
            <a:off x="1111910" y="6024982"/>
            <a:ext cx="4791456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Nel 1901 viene </a:t>
            </a:r>
            <a:r>
              <a:rPr lang="en-US" sz="1800" b="1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riformato dalla leva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militare per costituzione gracile.</a:t>
            </a:r>
            <a:endParaRPr lang="en-US" sz="1800" dirty="0"/>
          </a:p>
        </p:txBody>
      </p:sp>
      <p:sp>
        <p:nvSpPr>
          <p:cNvPr id="17" name="Shape 8"/>
          <p:cNvSpPr/>
          <p:nvPr/>
        </p:nvSpPr>
        <p:spPr>
          <a:xfrm rot="120000">
            <a:off x="6291986" y="719633"/>
            <a:ext cx="5419649" cy="5419649"/>
          </a:xfrm>
          <a:prstGeom prst="roundRect">
            <a:avLst>
              <a:gd name="adj" fmla="val 1423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2E7D32">
                <a:alpha val="15000"/>
              </a:srgbClr>
            </a:outerShdw>
          </a:effectLst>
        </p:spPr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 l="20678" r="20678"/>
          <a:stretch>
            <a:fillRect/>
          </a:stretch>
        </p:blipFill>
        <p:spPr>
          <a:xfrm rot="120000">
            <a:off x="6390742" y="818388"/>
            <a:ext cx="5229454" cy="5229454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 rot="21420000">
            <a:off x="10194646" y="5495544"/>
            <a:ext cx="1619402" cy="504749"/>
          </a:xfrm>
          <a:prstGeom prst="roundRect">
            <a:avLst>
              <a:gd name="adj" fmla="val 181159"/>
            </a:avLst>
          </a:prstGeom>
          <a:solidFill>
            <a:srgbClr val="FF7043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Text 10"/>
          <p:cNvSpPr txBox="1"/>
          <p:nvPr/>
        </p:nvSpPr>
        <p:spPr>
          <a:xfrm>
            <a:off x="10645445" y="5561381"/>
            <a:ext cx="101864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Dumenza</a:t>
            </a:r>
            <a:endParaRPr lang="en-US" sz="16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 l="-5467" r="-5467"/>
          <a:stretch>
            <a:fillRect/>
          </a:stretch>
        </p:blipFill>
        <p:spPr>
          <a:xfrm>
            <a:off x="10426903" y="5657393"/>
            <a:ext cx="190195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D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9334195" y="-952805"/>
            <a:ext cx="3810305" cy="381030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571500" y="651967"/>
            <a:ext cx="5315407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1907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571500" y="1318565"/>
            <a:ext cx="5410505" cy="10954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E651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🗼</a:t>
            </a:r>
            <a:r>
              <a:rPr lang="en-US" sz="3900" b="1" dirty="0">
                <a:solidFill>
                  <a:srgbClr val="E651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Parigi, 1907</a:t>
            </a:r>
            <a:endParaRPr lang="en-US" sz="3900" dirty="0"/>
          </a:p>
          <a:p>
            <a:pPr marL="0" indent="0" algn="l">
              <a:buNone/>
            </a:pPr>
            <a:r>
              <a:rPr lang="en-US" sz="3900" b="1" dirty="0">
                <a:solidFill>
                  <a:srgbClr val="E651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Un Italiano tra Mille</a:t>
            </a:r>
            <a:endParaRPr lang="en-US" sz="3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57" r="-57"/>
          <a:stretch>
            <a:fillRect/>
          </a:stretch>
        </p:blipFill>
        <p:spPr>
          <a:xfrm>
            <a:off x="647395" y="2846527"/>
            <a:ext cx="200254" cy="228600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14654" y="2693822"/>
            <a:ext cx="4782312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Emigra a Parigi unendosi alla grande ondata di </a:t>
            </a:r>
            <a:r>
              <a:rPr lang="en-US" sz="1800" b="1" dirty="0">
                <a:solidFill>
                  <a:srgbClr val="E651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immigrati italiani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in cerca di fortuna.</a:t>
            </a:r>
            <a:endParaRPr lang="en-US" sz="18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l="-133" r="-133"/>
          <a:stretch>
            <a:fillRect/>
          </a:stretch>
        </p:blipFill>
        <p:spPr>
          <a:xfrm>
            <a:off x="683057" y="3724351"/>
            <a:ext cx="171907" cy="228600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1155802" y="3571646"/>
            <a:ext cx="4743907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Trova lavoro come </a:t>
            </a:r>
            <a:r>
              <a:rPr lang="en-US" sz="1800" b="1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decoratore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presso la ditta </a:t>
            </a:r>
            <a:r>
              <a:rPr lang="en-US" sz="1800" b="1" dirty="0">
                <a:solidFill>
                  <a:srgbClr val="E651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A. Gobier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8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l="-57" r="-57"/>
          <a:stretch>
            <a:fillRect/>
          </a:stretch>
        </p:blipFill>
        <p:spPr>
          <a:xfrm>
            <a:off x="647395" y="4602175"/>
            <a:ext cx="200254" cy="228600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114654" y="4450385"/>
            <a:ext cx="4782312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Si ammala di </a:t>
            </a:r>
            <a:r>
              <a:rPr lang="en-US" sz="1800" b="1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saturnismo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una grave intossicazione causata dal piombo nelle vernici.</a:t>
            </a:r>
            <a:endParaRPr lang="en-US" sz="18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647395" y="5480914"/>
            <a:ext cx="286207" cy="228600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1200607" y="5328209"/>
            <a:ext cx="4696358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Vive in condizioni di </a:t>
            </a:r>
            <a:r>
              <a:rPr lang="en-US" sz="1800" b="1" dirty="0">
                <a:solidFill>
                  <a:srgbClr val="E651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estrema precarietà</a:t>
            </a:r>
            <a:r>
              <a:rPr lang="en-US" sz="1800" dirty="0">
                <a:solidFill>
                  <a:srgbClr val="44444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in stanze piccole e soffrendo la solitudine.</a:t>
            </a:r>
            <a:endParaRPr lang="en-US" sz="1800" dirty="0"/>
          </a:p>
        </p:txBody>
      </p:sp>
      <p:sp>
        <p:nvSpPr>
          <p:cNvPr id="15" name="Shape 7"/>
          <p:cNvSpPr/>
          <p:nvPr/>
        </p:nvSpPr>
        <p:spPr>
          <a:xfrm rot="21480000">
            <a:off x="6291986" y="719633"/>
            <a:ext cx="5419649" cy="5419649"/>
          </a:xfrm>
          <a:prstGeom prst="roundRect">
            <a:avLst>
              <a:gd name="adj" fmla="val 1423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E65100">
                <a:alpha val="15000"/>
              </a:srgbClr>
            </a:outerShdw>
          </a:effectLst>
        </p:spPr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17920" r="17920"/>
          <a:stretch>
            <a:fillRect/>
          </a:stretch>
        </p:blipFill>
        <p:spPr>
          <a:xfrm rot="21480000">
            <a:off x="6390742" y="818388"/>
            <a:ext cx="5229454" cy="5229454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 rot="180000">
            <a:off x="6191402" y="5495544"/>
            <a:ext cx="1962302" cy="504749"/>
          </a:xfrm>
          <a:prstGeom prst="roundRect">
            <a:avLst>
              <a:gd name="adj" fmla="val 181159"/>
            </a:avLst>
          </a:prstGeom>
          <a:solidFill>
            <a:srgbClr val="37474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9"/>
          <p:cNvSpPr txBox="1"/>
          <p:nvPr/>
        </p:nvSpPr>
        <p:spPr>
          <a:xfrm>
            <a:off x="6643116" y="5552237"/>
            <a:ext cx="1448410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Gare de Lyon</a:t>
            </a:r>
            <a:endParaRPr lang="en-US" sz="16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8"/>
          <a:srcRect l="-5467" r="-5467"/>
          <a:stretch>
            <a:fillRect/>
          </a:stretch>
        </p:blipFill>
        <p:spPr>
          <a:xfrm>
            <a:off x="6424574" y="5597957"/>
            <a:ext cx="190195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8F5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810598" y="-476402"/>
            <a:ext cx="2857500" cy="2857500"/>
          </a:xfrm>
          <a:prstGeom prst="ellipse">
            <a:avLst/>
          </a:prstGeom>
          <a:solidFill>
            <a:srgbClr val="C8E6C9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286207" y="4953305"/>
            <a:ext cx="1429207" cy="1429207"/>
          </a:xfrm>
          <a:prstGeom prst="ellipse">
            <a:avLst/>
          </a:prstGeom>
          <a:solidFill>
            <a:srgbClr val="FFCC8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76402" y="476402"/>
            <a:ext cx="11430000" cy="609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300" b="1" dirty="0">
                <a:solidFill>
                  <a:srgbClr val="1B5E2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🎨</a:t>
            </a:r>
            <a:r>
              <a:rPr lang="en-US" sz="3600" b="1" dirty="0">
                <a:solidFill>
                  <a:srgbClr val="1B5E2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Louvre — Un Operaio tra i Capolavori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76402" y="1365199"/>
            <a:ext cx="6181344" cy="5695798"/>
          </a:xfrm>
          <a:prstGeom prst="roundRect">
            <a:avLst>
              <a:gd name="adj" fmla="val 1289"/>
            </a:avLst>
          </a:prstGeom>
          <a:noFill/>
          <a:ln w="1016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1B5E20">
                <a:alpha val="15000"/>
              </a:srgbClr>
            </a:outerShdw>
          </a:effectLst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10291" r="10291"/>
          <a:stretch>
            <a:fillRect/>
          </a:stretch>
        </p:blipFill>
        <p:spPr>
          <a:xfrm>
            <a:off x="552298" y="1442009"/>
            <a:ext cx="6029554" cy="5544007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 l="-88" r="-88"/>
          <a:stretch>
            <a:fillRect/>
          </a:stretch>
        </p:blipFill>
        <p:spPr>
          <a:xfrm>
            <a:off x="4126687" y="6280099"/>
            <a:ext cx="2171700" cy="4187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64685" y="6280099"/>
            <a:ext cx="1810512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5E2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Musée du Louvre, 1911 </a:t>
            </a:r>
            <a:endParaRPr lang="en-US" sz="1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16882" y="6413602"/>
            <a:ext cx="152705" cy="15270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039051" y="1365199"/>
            <a:ext cx="4677156" cy="2000707"/>
          </a:xfrm>
          <a:prstGeom prst="roundRect">
            <a:avLst>
              <a:gd name="adj" fmla="val 6964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2" name="Shape 7"/>
          <p:cNvSpPr/>
          <p:nvPr/>
        </p:nvSpPr>
        <p:spPr>
          <a:xfrm>
            <a:off x="7039051" y="1365199"/>
            <a:ext cx="57607" cy="2000707"/>
          </a:xfrm>
          <a:prstGeom prst="roundRect">
            <a:avLst>
              <a:gd name="adj" fmla="val 241875"/>
            </a:avLst>
          </a:prstGeom>
          <a:solidFill>
            <a:srgbClr val="4CAF50"/>
          </a:solidFill>
          <a:ln w="12700">
            <a:solidFill>
              <a:srgbClr val="4CAF50">
                <a:alpha val="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86854" y="1222553"/>
            <a:ext cx="381305" cy="381305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381951" y="1317650"/>
            <a:ext cx="190195" cy="190195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7429500" y="1603858"/>
            <a:ext cx="923544" cy="295351"/>
          </a:xfrm>
          <a:prstGeom prst="roundRect">
            <a:avLst>
              <a:gd name="adj" fmla="val 239689"/>
            </a:avLst>
          </a:prstGeom>
          <a:solidFill>
            <a:srgbClr val="81C78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9"/>
          <p:cNvSpPr txBox="1"/>
          <p:nvPr/>
        </p:nvSpPr>
        <p:spPr>
          <a:xfrm>
            <a:off x="7429500" y="1603858"/>
            <a:ext cx="981151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50800" rIns="114300" bIns="508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1908–1911</a:t>
            </a:r>
            <a:endParaRPr lang="en-US" sz="1000" dirty="0"/>
          </a:p>
        </p:txBody>
      </p:sp>
      <p:sp>
        <p:nvSpPr>
          <p:cNvPr id="17" name="Text 10"/>
          <p:cNvSpPr txBox="1"/>
          <p:nvPr/>
        </p:nvSpPr>
        <p:spPr>
          <a:xfrm>
            <a:off x="7429500" y="1946758"/>
            <a:ext cx="4163263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E7D32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Ditta A. Gobier</a:t>
            </a:r>
            <a:endParaRPr lang="en-US" sz="1600" dirty="0"/>
          </a:p>
        </p:txBody>
      </p:sp>
      <p:sp>
        <p:nvSpPr>
          <p:cNvPr id="18" name="Text 11"/>
          <p:cNvSpPr txBox="1"/>
          <p:nvPr/>
        </p:nvSpPr>
        <p:spPr>
          <a:xfrm>
            <a:off x="7334402" y="2356409"/>
            <a:ext cx="4219956" cy="7717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Peruggia lavora per la ditta Gobier, che aveva ottenuto l'appalto per la manutenzione al museo. Diventa una presenza familiare nelle sale.</a:t>
            </a:r>
            <a:endParaRPr lang="en-US" sz="1300" dirty="0"/>
          </a:p>
        </p:txBody>
      </p:sp>
      <p:sp>
        <p:nvSpPr>
          <p:cNvPr id="19" name="Shape 12"/>
          <p:cNvSpPr/>
          <p:nvPr/>
        </p:nvSpPr>
        <p:spPr>
          <a:xfrm>
            <a:off x="7039051" y="3556102"/>
            <a:ext cx="4677156" cy="1657807"/>
          </a:xfrm>
          <a:prstGeom prst="roundRect">
            <a:avLst>
              <a:gd name="adj" fmla="val 10144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Shape 13"/>
          <p:cNvSpPr/>
          <p:nvPr/>
        </p:nvSpPr>
        <p:spPr>
          <a:xfrm>
            <a:off x="7039051" y="3556102"/>
            <a:ext cx="57607" cy="1657807"/>
          </a:xfrm>
          <a:prstGeom prst="roundRect">
            <a:avLst>
              <a:gd name="adj" fmla="val 291919"/>
            </a:avLst>
          </a:prstGeom>
          <a:solidFill>
            <a:srgbClr val="FF7043"/>
          </a:solidFill>
          <a:ln w="12700">
            <a:solidFill>
              <a:srgbClr val="FF7043">
                <a:alpha val="0"/>
              </a:srgbClr>
            </a:solidFill>
            <a:prstDash val="solid"/>
          </a:ln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286854" y="3413455"/>
            <a:ext cx="381305" cy="381305"/>
          </a:xfrm>
          <a:prstGeom prst="rect">
            <a:avLst/>
          </a:prstGeom>
        </p:spPr>
      </p:pic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381951" y="3508553"/>
            <a:ext cx="190195" cy="190195"/>
          </a:xfrm>
          <a:prstGeom prst="rect">
            <a:avLst/>
          </a:prstGeom>
        </p:spPr>
      </p:pic>
      <p:sp>
        <p:nvSpPr>
          <p:cNvPr id="23" name="Text 14"/>
          <p:cNvSpPr txBox="1"/>
          <p:nvPr/>
        </p:nvSpPr>
        <p:spPr>
          <a:xfrm>
            <a:off x="7429500" y="3794760"/>
            <a:ext cx="4163263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D8431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Compito Speciale</a:t>
            </a:r>
            <a:endParaRPr lang="en-US" sz="1600" dirty="0"/>
          </a:p>
        </p:txBody>
      </p:sp>
      <p:sp>
        <p:nvSpPr>
          <p:cNvPr id="24" name="Text 15"/>
          <p:cNvSpPr txBox="1"/>
          <p:nvPr/>
        </p:nvSpPr>
        <p:spPr>
          <a:xfrm>
            <a:off x="7334402" y="4203497"/>
            <a:ext cx="4219956" cy="7717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sua mansione principale era pulire i quadri e ricoprirli con lastre di cristallo per proteggerli da vandalismi. Ironia della sorte!</a:t>
            </a:r>
            <a:endParaRPr lang="en-US" sz="1300" dirty="0"/>
          </a:p>
        </p:txBody>
      </p:sp>
      <p:sp>
        <p:nvSpPr>
          <p:cNvPr id="25" name="Shape 16"/>
          <p:cNvSpPr/>
          <p:nvPr/>
        </p:nvSpPr>
        <p:spPr>
          <a:xfrm>
            <a:off x="7039051" y="5404104"/>
            <a:ext cx="4677156" cy="1657807"/>
          </a:xfrm>
          <a:prstGeom prst="roundRect">
            <a:avLst>
              <a:gd name="adj" fmla="val 10144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Shape 17"/>
          <p:cNvSpPr/>
          <p:nvPr/>
        </p:nvSpPr>
        <p:spPr>
          <a:xfrm>
            <a:off x="7039051" y="5404104"/>
            <a:ext cx="57607" cy="1657807"/>
          </a:xfrm>
          <a:prstGeom prst="roundRect">
            <a:avLst>
              <a:gd name="adj" fmla="val 291919"/>
            </a:avLst>
          </a:prstGeom>
          <a:solidFill>
            <a:srgbClr val="1E88E5"/>
          </a:solidFill>
          <a:ln w="12700">
            <a:solidFill>
              <a:srgbClr val="1E88E5">
                <a:alpha val="0"/>
              </a:srgbClr>
            </a:solidFill>
            <a:prstDash val="solid"/>
          </a:ln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286854" y="5261458"/>
            <a:ext cx="381305" cy="381305"/>
          </a:xfrm>
          <a:prstGeom prst="rect">
            <a:avLst/>
          </a:prstGeom>
        </p:spPr>
      </p:pic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rcRect l="-1282" r="-1282"/>
          <a:stretch>
            <a:fillRect/>
          </a:stretch>
        </p:blipFill>
        <p:spPr>
          <a:xfrm>
            <a:off x="7367321" y="5356555"/>
            <a:ext cx="219456" cy="190195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7429500" y="5641848"/>
            <a:ext cx="4163263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65C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Conoscenza del Luogo</a:t>
            </a:r>
            <a:endParaRPr lang="en-US" sz="1600" dirty="0"/>
          </a:p>
        </p:txBody>
      </p:sp>
      <p:sp>
        <p:nvSpPr>
          <p:cNvPr id="30" name="Text 19"/>
          <p:cNvSpPr txBox="1"/>
          <p:nvPr/>
        </p:nvSpPr>
        <p:spPr>
          <a:xfrm>
            <a:off x="7334402" y="6051499"/>
            <a:ext cx="4219956" cy="7717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Impara a memoria i ritmi delle guardie, le uscite di servizio (come la porta Jean Goujon) e i giorni di chiusura al pubblico.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3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52805" y="-1429207"/>
            <a:ext cx="3810305" cy="3810305"/>
          </a:xfrm>
          <a:prstGeom prst="ellipse">
            <a:avLst/>
          </a:prstGeom>
          <a:solidFill>
            <a:srgbClr val="FFCDD2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810598" y="4762195"/>
            <a:ext cx="2857500" cy="2857500"/>
          </a:xfrm>
          <a:prstGeom prst="ellipse">
            <a:avLst/>
          </a:prstGeom>
          <a:solidFill>
            <a:srgbClr val="FFECB3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6518" y="381305"/>
            <a:ext cx="12138660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00" b="1" dirty="0">
                <a:solidFill>
                  <a:srgbClr val="D32F2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⏰</a:t>
            </a:r>
            <a:r>
              <a:rPr lang="en-US" sz="4200" b="1" dirty="0">
                <a:solidFill>
                  <a:srgbClr val="D32F2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21 Agosto 1911 — L'alba del Furto</a:t>
            </a:r>
            <a:endParaRPr lang="en-US" sz="4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398" b="-398"/>
          <a:stretch>
            <a:fillRect/>
          </a:stretch>
        </p:blipFill>
        <p:spPr>
          <a:xfrm>
            <a:off x="1047902" y="3940150"/>
            <a:ext cx="10096805" cy="3840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5" r="-5"/>
          <a:stretch>
            <a:fillRect/>
          </a:stretch>
        </p:blipFill>
        <p:spPr>
          <a:xfrm>
            <a:off x="761695" y="2740457"/>
            <a:ext cx="1714500" cy="1510589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383" r="-383"/>
          <a:stretch>
            <a:fillRect/>
          </a:stretch>
        </p:blipFill>
        <p:spPr>
          <a:xfrm>
            <a:off x="1014070" y="2931566"/>
            <a:ext cx="1218895" cy="276149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985723" y="2931566"/>
            <a:ext cx="12765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Domenica Notte</a:t>
            </a:r>
            <a:endParaRPr lang="en-US" sz="1000" dirty="0"/>
          </a:p>
        </p:txBody>
      </p:sp>
      <p:sp>
        <p:nvSpPr>
          <p:cNvPr id="10" name="Text 5"/>
          <p:cNvSpPr txBox="1"/>
          <p:nvPr/>
        </p:nvSpPr>
        <p:spPr>
          <a:xfrm>
            <a:off x="769010" y="3283610"/>
            <a:ext cx="170078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Nascondiglio</a:t>
            </a:r>
            <a:endParaRPr lang="en-US" sz="1300" dirty="0"/>
          </a:p>
        </p:txBody>
      </p:sp>
      <p:sp>
        <p:nvSpPr>
          <p:cNvPr id="11" name="Text 6"/>
          <p:cNvSpPr txBox="1"/>
          <p:nvPr/>
        </p:nvSpPr>
        <p:spPr>
          <a:xfrm>
            <a:off x="875995" y="3588106"/>
            <a:ext cx="14859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Peruggia si nasconde in uno sgabuzzino buio all'interno del museo.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l="-5" r="-5"/>
          <a:stretch>
            <a:fillRect/>
          </a:stretch>
        </p:blipFill>
        <p:spPr>
          <a:xfrm>
            <a:off x="2553005" y="3455518"/>
            <a:ext cx="1714500" cy="1510589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l="-487" r="-487"/>
          <a:stretch>
            <a:fillRect/>
          </a:stretch>
        </p:blipFill>
        <p:spPr>
          <a:xfrm>
            <a:off x="2984602" y="3645713"/>
            <a:ext cx="857707" cy="276149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2956255" y="3645713"/>
            <a:ext cx="9144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Lun, 07:00</a:t>
            </a:r>
            <a:endParaRPr lang="en-US" sz="1000" dirty="0"/>
          </a:p>
        </p:txBody>
      </p:sp>
      <p:sp>
        <p:nvSpPr>
          <p:cNvPr id="15" name="Text 8"/>
          <p:cNvSpPr txBox="1"/>
          <p:nvPr/>
        </p:nvSpPr>
        <p:spPr>
          <a:xfrm>
            <a:off x="2613355" y="3997757"/>
            <a:ext cx="1593799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Louvre Deserto</a:t>
            </a:r>
            <a:endParaRPr lang="en-US" sz="1300" dirty="0"/>
          </a:p>
        </p:txBody>
      </p:sp>
      <p:sp>
        <p:nvSpPr>
          <p:cNvPr id="16" name="Text 9"/>
          <p:cNvSpPr txBox="1"/>
          <p:nvPr/>
        </p:nvSpPr>
        <p:spPr>
          <a:xfrm>
            <a:off x="2667305" y="4303166"/>
            <a:ext cx="14859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museo è chiuso per pulizie. Le sale sono vuote e silenziose.</a:t>
            </a:r>
            <a:endParaRPr lang="en-US" sz="10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t="-6" b="-6"/>
          <a:stretch>
            <a:fillRect/>
          </a:stretch>
        </p:blipFill>
        <p:spPr>
          <a:xfrm>
            <a:off x="4343400" y="2740457"/>
            <a:ext cx="1714500" cy="1684325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 l="-643" r="-643"/>
          <a:stretch>
            <a:fillRect/>
          </a:stretch>
        </p:blipFill>
        <p:spPr>
          <a:xfrm>
            <a:off x="4913986" y="2931566"/>
            <a:ext cx="580644" cy="276149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4885639" y="2931566"/>
            <a:ext cx="6382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07:10</a:t>
            </a:r>
            <a:endParaRPr lang="en-US" sz="1000" dirty="0"/>
          </a:p>
        </p:txBody>
      </p:sp>
      <p:sp>
        <p:nvSpPr>
          <p:cNvPr id="20" name="Text 11"/>
          <p:cNvSpPr txBox="1"/>
          <p:nvPr/>
        </p:nvSpPr>
        <p:spPr>
          <a:xfrm>
            <a:off x="4448556" y="3283610"/>
            <a:ext cx="15051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Salon Carré</a:t>
            </a:r>
            <a:endParaRPr lang="en-US" sz="1300" dirty="0"/>
          </a:p>
        </p:txBody>
      </p:sp>
      <p:sp>
        <p:nvSpPr>
          <p:cNvPr id="21" name="Text 12"/>
          <p:cNvSpPr txBox="1"/>
          <p:nvPr/>
        </p:nvSpPr>
        <p:spPr>
          <a:xfrm>
            <a:off x="4457700" y="3588106"/>
            <a:ext cx="1485900" cy="69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Entra nella sala principale e stacca rapidamente la Gioconda dalla parete.</a:t>
            </a:r>
            <a:endParaRPr lang="en-US" sz="10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 l="-5" r="-5"/>
          <a:stretch>
            <a:fillRect/>
          </a:stretch>
        </p:blipFill>
        <p:spPr>
          <a:xfrm>
            <a:off x="6133795" y="3455518"/>
            <a:ext cx="1714500" cy="1510589"/>
          </a:xfrm>
          <a:prstGeom prst="rect">
            <a:avLst/>
          </a:prstGeom>
        </p:spPr>
      </p:pic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9"/>
          <a:srcRect l="-643" r="-643"/>
          <a:stretch>
            <a:fillRect/>
          </a:stretch>
        </p:blipFill>
        <p:spPr>
          <a:xfrm>
            <a:off x="6704381" y="3645713"/>
            <a:ext cx="580644" cy="276149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6676034" y="3645713"/>
            <a:ext cx="6382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07:15</a:t>
            </a:r>
            <a:endParaRPr lang="en-US" sz="1000" dirty="0"/>
          </a:p>
        </p:txBody>
      </p:sp>
      <p:sp>
        <p:nvSpPr>
          <p:cNvPr id="25" name="Text 14"/>
          <p:cNvSpPr txBox="1"/>
          <p:nvPr/>
        </p:nvSpPr>
        <p:spPr>
          <a:xfrm>
            <a:off x="6238951" y="3997757"/>
            <a:ext cx="15051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Smontaggio</a:t>
            </a:r>
            <a:endParaRPr lang="en-US" sz="1300" dirty="0"/>
          </a:p>
        </p:txBody>
      </p:sp>
      <p:sp>
        <p:nvSpPr>
          <p:cNvPr id="26" name="Text 15"/>
          <p:cNvSpPr txBox="1"/>
          <p:nvPr/>
        </p:nvSpPr>
        <p:spPr>
          <a:xfrm>
            <a:off x="6248095" y="4303166"/>
            <a:ext cx="14859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Sulla scala dei Sept Mètres rimuove cornice e vetro con un coltellino.</a:t>
            </a:r>
            <a:endParaRPr lang="en-US" sz="1000" dirty="0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l="-5" r="-5"/>
          <a:stretch>
            <a:fillRect/>
          </a:stretch>
        </p:blipFill>
        <p:spPr>
          <a:xfrm>
            <a:off x="7925105" y="2740457"/>
            <a:ext cx="1714500" cy="1510589"/>
          </a:xfrm>
          <a:prstGeom prst="rect">
            <a:avLst/>
          </a:prstGeom>
        </p:spPr>
      </p:pic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11"/>
          <a:srcRect l="-643" r="-643"/>
          <a:stretch>
            <a:fillRect/>
          </a:stretch>
        </p:blipFill>
        <p:spPr>
          <a:xfrm>
            <a:off x="8495690" y="2931566"/>
            <a:ext cx="580644" cy="276149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8466430" y="2931566"/>
            <a:ext cx="6382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07:20</a:t>
            </a:r>
            <a:endParaRPr lang="en-US" sz="1000" dirty="0"/>
          </a:p>
        </p:txBody>
      </p:sp>
      <p:sp>
        <p:nvSpPr>
          <p:cNvPr id="30" name="Text 17"/>
          <p:cNvSpPr txBox="1"/>
          <p:nvPr/>
        </p:nvSpPr>
        <p:spPr>
          <a:xfrm>
            <a:off x="7931506" y="3283610"/>
            <a:ext cx="170078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Camuffamento</a:t>
            </a:r>
            <a:endParaRPr lang="en-US" sz="1300" dirty="0"/>
          </a:p>
        </p:txBody>
      </p:sp>
      <p:sp>
        <p:nvSpPr>
          <p:cNvPr id="31" name="Text 18"/>
          <p:cNvSpPr txBox="1"/>
          <p:nvPr/>
        </p:nvSpPr>
        <p:spPr>
          <a:xfrm>
            <a:off x="8039405" y="3588106"/>
            <a:ext cx="14859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Avvolge la tavola di legno nella sua giacca bianca da lavoro.</a:t>
            </a:r>
            <a:endParaRPr lang="en-US" sz="10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2"/>
          <a:srcRect l="-5" r="-5"/>
          <a:stretch>
            <a:fillRect/>
          </a:stretch>
        </p:blipFill>
        <p:spPr>
          <a:xfrm>
            <a:off x="9715500" y="3455518"/>
            <a:ext cx="1714500" cy="1510589"/>
          </a:xfrm>
          <a:prstGeom prst="rect">
            <a:avLst/>
          </a:prstGeom>
        </p:spPr>
      </p:pic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3"/>
          <a:srcRect l="-643" r="-643"/>
          <a:stretch>
            <a:fillRect/>
          </a:stretch>
        </p:blipFill>
        <p:spPr>
          <a:xfrm>
            <a:off x="10286086" y="3645713"/>
            <a:ext cx="580644" cy="276149"/>
          </a:xfrm>
          <a:prstGeom prst="rect">
            <a:avLst/>
          </a:prstGeom>
        </p:spPr>
      </p:pic>
      <p:sp>
        <p:nvSpPr>
          <p:cNvPr id="34" name="Text 19"/>
          <p:cNvSpPr txBox="1"/>
          <p:nvPr/>
        </p:nvSpPr>
        <p:spPr>
          <a:xfrm>
            <a:off x="10257739" y="3645713"/>
            <a:ext cx="6382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07:30</a:t>
            </a:r>
            <a:endParaRPr lang="en-US" sz="1000" dirty="0"/>
          </a:p>
        </p:txBody>
      </p:sp>
      <p:sp>
        <p:nvSpPr>
          <p:cNvPr id="35" name="Text 20"/>
          <p:cNvSpPr txBox="1"/>
          <p:nvPr/>
        </p:nvSpPr>
        <p:spPr>
          <a:xfrm>
            <a:off x="9820656" y="3997757"/>
            <a:ext cx="15051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Fuga</a:t>
            </a:r>
            <a:endParaRPr lang="en-US" sz="1300" dirty="0"/>
          </a:p>
        </p:txBody>
      </p:sp>
      <p:sp>
        <p:nvSpPr>
          <p:cNvPr id="36" name="Text 21"/>
          <p:cNvSpPr txBox="1"/>
          <p:nvPr/>
        </p:nvSpPr>
        <p:spPr>
          <a:xfrm>
            <a:off x="9829800" y="4303166"/>
            <a:ext cx="14859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66666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Esce indisturbato da una porta laterale. Il capolavoro è sparito.</a:t>
            </a:r>
            <a:endParaRPr lang="en-US" sz="1000" dirty="0"/>
          </a:p>
        </p:txBody>
      </p:sp>
      <p:pic>
        <p:nvPicPr>
          <p:cNvPr id="37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380744" y="4489704"/>
            <a:ext cx="476402" cy="476402"/>
          </a:xfrm>
          <a:prstGeom prst="rect">
            <a:avLst/>
          </a:prstGeom>
        </p:spPr>
      </p:pic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8079" y="4632350"/>
            <a:ext cx="142646" cy="190195"/>
          </a:xfrm>
          <a:prstGeom prst="rect">
            <a:avLst/>
          </a:prstGeom>
        </p:spPr>
      </p:pic>
      <p:pic>
        <p:nvPicPr>
          <p:cNvPr id="39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3172054" y="2740457"/>
            <a:ext cx="476402" cy="476402"/>
          </a:xfrm>
          <a:prstGeom prst="rect">
            <a:avLst/>
          </a:prstGeom>
        </p:spPr>
      </p:pic>
      <p:pic>
        <p:nvPicPr>
          <p:cNvPr id="40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314700" y="2884018"/>
            <a:ext cx="190195" cy="190195"/>
          </a:xfrm>
          <a:prstGeom prst="rect">
            <a:avLst/>
          </a:prstGeom>
        </p:spPr>
      </p:pic>
      <p:pic>
        <p:nvPicPr>
          <p:cNvPr id="41" name="Image 17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962449" y="4663440"/>
            <a:ext cx="476402" cy="476402"/>
          </a:xfrm>
          <a:prstGeom prst="rect">
            <a:avLst/>
          </a:prstGeom>
        </p:spPr>
      </p:pic>
      <p:pic>
        <p:nvPicPr>
          <p:cNvPr id="42" name="Image 18" descr="preencoded.png"/>
          <p:cNvPicPr>
            <a:picLocks noChangeAspect="1"/>
          </p:cNvPicPr>
          <p:nvPr/>
        </p:nvPicPr>
        <p:blipFill>
          <a:blip r:embed="rId19"/>
          <a:srcRect l="-1923" r="-1923"/>
          <a:stretch>
            <a:fillRect/>
          </a:stretch>
        </p:blipFill>
        <p:spPr>
          <a:xfrm>
            <a:off x="5138928" y="4806086"/>
            <a:ext cx="123444" cy="190195"/>
          </a:xfrm>
          <a:prstGeom prst="rect">
            <a:avLst/>
          </a:prstGeom>
        </p:spPr>
      </p:pic>
      <p:pic>
        <p:nvPicPr>
          <p:cNvPr id="43" name="Image 19" descr="preencod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6752844" y="2740457"/>
            <a:ext cx="476402" cy="476402"/>
          </a:xfrm>
          <a:prstGeom prst="rect">
            <a:avLst/>
          </a:prstGeom>
        </p:spPr>
      </p:pic>
      <p:pic>
        <p:nvPicPr>
          <p:cNvPr id="44" name="Image 20" descr="preencoded.p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6896405" y="2884018"/>
            <a:ext cx="190195" cy="190195"/>
          </a:xfrm>
          <a:prstGeom prst="rect">
            <a:avLst/>
          </a:prstGeom>
        </p:spPr>
      </p:pic>
      <p:pic>
        <p:nvPicPr>
          <p:cNvPr id="45" name="Image 21" descr="preencoded.p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8544154" y="4489704"/>
            <a:ext cx="476402" cy="476402"/>
          </a:xfrm>
          <a:prstGeom prst="rect">
            <a:avLst/>
          </a:prstGeom>
        </p:spPr>
      </p:pic>
      <p:pic>
        <p:nvPicPr>
          <p:cNvPr id="46" name="Image 22" descr="preencoded.png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8663026" y="4632350"/>
            <a:ext cx="237744" cy="190195"/>
          </a:xfrm>
          <a:prstGeom prst="rect">
            <a:avLst/>
          </a:prstGeom>
        </p:spPr>
      </p:pic>
      <p:pic>
        <p:nvPicPr>
          <p:cNvPr id="47" name="Image 23" descr="preencoded.png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0334549" y="2740457"/>
            <a:ext cx="476402" cy="476402"/>
          </a:xfrm>
          <a:prstGeom prst="rect">
            <a:avLst/>
          </a:prstGeom>
        </p:spPr>
      </p:pic>
      <p:pic>
        <p:nvPicPr>
          <p:cNvPr id="48" name="Image 24" descr="preencoded.png"/>
          <p:cNvPicPr>
            <a:picLocks noChangeAspect="1"/>
          </p:cNvPicPr>
          <p:nvPr/>
        </p:nvPicPr>
        <p:blipFill>
          <a:blip r:embed="rId25"/>
          <a:srcRect l="-1282" r="-1282"/>
          <a:stretch>
            <a:fillRect/>
          </a:stretch>
        </p:blipFill>
        <p:spPr>
          <a:xfrm>
            <a:off x="10463479" y="2884018"/>
            <a:ext cx="219456" cy="1901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476402" y="-476402"/>
            <a:ext cx="2857500" cy="28575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0287000" y="4953305"/>
            <a:ext cx="2381098" cy="2381098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476402" y="-47549"/>
            <a:ext cx="5553151" cy="10954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6A1B9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🏃</a:t>
            </a:r>
            <a:r>
              <a:rPr lang="en-US" sz="3900" b="1" dirty="0">
                <a:solidFill>
                  <a:srgbClr val="6A1B9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Fuga — Parigi Ignora il Furto</a:t>
            </a:r>
            <a:endParaRPr lang="en-US" sz="39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476402" y="1327709"/>
            <a:ext cx="5381244" cy="5577840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838505" y="1613916"/>
            <a:ext cx="4813402" cy="10104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4A148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 il capolavoro avvolto nella giacca, Peruggia esce dal Louvre senza essere fermato. L'impresa impossibile è compiuta.</a:t>
            </a:r>
            <a:endParaRPr lang="en-US" sz="16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 t="-842" b="-842"/>
          <a:stretch>
            <a:fillRect/>
          </a:stretch>
        </p:blipFill>
        <p:spPr>
          <a:xfrm>
            <a:off x="886054" y="2924251"/>
            <a:ext cx="190195" cy="171907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266444" y="2809951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Nella foga, sale sull'autobus sbagliato ("Omnibus"), scende e prende una vettura privata.</a:t>
            </a:r>
            <a:endParaRPr lang="en-US" sz="15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842" b="-842"/>
          <a:stretch>
            <a:fillRect/>
          </a:stretch>
        </p:blipFill>
        <p:spPr>
          <a:xfrm>
            <a:off x="886054" y="3638398"/>
            <a:ext cx="190195" cy="1719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66444" y="3524098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Arriva nella sua stanza in </a:t>
            </a:r>
            <a:r>
              <a:rPr lang="en-US" sz="1500" b="1" dirty="0">
                <a:solidFill>
                  <a:srgbClr val="7B1FA2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Rue de l'Hôpital Saint-Louis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5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 l="-760" r="-760"/>
          <a:stretch>
            <a:fillRect/>
          </a:stretch>
        </p:blipFill>
        <p:spPr>
          <a:xfrm>
            <a:off x="905256" y="4353458"/>
            <a:ext cx="152705" cy="1719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266444" y="4239158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Nasconde la Gioconda sotto il tavolo, poi costruirà una </a:t>
            </a:r>
            <a:r>
              <a:rPr lang="en-US" sz="15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cassa di legno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su misura.</a:t>
            </a:r>
            <a:endParaRPr lang="en-US" sz="15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l="-1064" r="-1064"/>
          <a:stretch>
            <a:fillRect/>
          </a:stretch>
        </p:blipFill>
        <p:spPr>
          <a:xfrm>
            <a:off x="871423" y="5067605"/>
            <a:ext cx="219456" cy="171907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1266444" y="4953305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Torna al lavoro in ritardo, giustificandosi con una finta </a:t>
            </a:r>
            <a:r>
              <a:rPr lang="en-US" sz="1500" i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sbornia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della sera prima.</a:t>
            </a:r>
            <a:endParaRPr lang="en-US" sz="1500" dirty="0"/>
          </a:p>
        </p:txBody>
      </p:sp>
      <p:sp>
        <p:nvSpPr>
          <p:cNvPr id="16" name="Shape 7"/>
          <p:cNvSpPr/>
          <p:nvPr/>
        </p:nvSpPr>
        <p:spPr>
          <a:xfrm>
            <a:off x="838505" y="5762549"/>
            <a:ext cx="4733849" cy="857707"/>
          </a:xfrm>
          <a:prstGeom prst="roundRect">
            <a:avLst>
              <a:gd name="adj" fmla="val 28429"/>
            </a:avLst>
          </a:prstGeom>
          <a:solidFill>
            <a:srgbClr val="F3E5F5"/>
          </a:solidFill>
        </p:spPr>
      </p:sp>
      <p:sp>
        <p:nvSpPr>
          <p:cNvPr id="17" name="Shape 8"/>
          <p:cNvSpPr/>
          <p:nvPr/>
        </p:nvSpPr>
        <p:spPr>
          <a:xfrm>
            <a:off x="838505" y="5762549"/>
            <a:ext cx="38405" cy="857707"/>
          </a:xfrm>
          <a:prstGeom prst="roundRect">
            <a:avLst>
              <a:gd name="adj" fmla="val 634917"/>
            </a:avLst>
          </a:prstGeom>
          <a:solidFill>
            <a:srgbClr val="8E24AA"/>
          </a:solidFill>
          <a:ln w="12700">
            <a:solidFill>
              <a:srgbClr val="8E24AA">
                <a:alpha val="0"/>
              </a:srgbClr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1067105" y="5905195"/>
            <a:ext cx="4391863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6A1B9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"Nessuno sospettava di me. Ero solo un povero imbianchino italiano."</a:t>
            </a:r>
            <a:endParaRPr lang="en-US" sz="1500" dirty="0"/>
          </a:p>
        </p:txBody>
      </p:sp>
      <p:sp>
        <p:nvSpPr>
          <p:cNvPr id="19" name="Shape 10"/>
          <p:cNvSpPr/>
          <p:nvPr/>
        </p:nvSpPr>
        <p:spPr>
          <a:xfrm rot="60000">
            <a:off x="6334049" y="1047902"/>
            <a:ext cx="5381244" cy="4762195"/>
          </a:xfrm>
          <a:prstGeom prst="roundRect">
            <a:avLst>
              <a:gd name="adj" fmla="val 1843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6A1B9A">
                <a:alpha val="20000"/>
              </a:srgbClr>
            </a:outerShdw>
          </a:effectLst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 t="18048" b="18048"/>
          <a:stretch>
            <a:fillRect/>
          </a:stretch>
        </p:blipFill>
        <p:spPr>
          <a:xfrm rot="60000">
            <a:off x="6389827" y="1098194"/>
            <a:ext cx="5277002" cy="4667098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 t="-10" b="-10"/>
          <a:stretch>
            <a:fillRect/>
          </a:stretch>
        </p:blipFill>
        <p:spPr>
          <a:xfrm>
            <a:off x="8535924" y="6124651"/>
            <a:ext cx="2991002" cy="448056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8871509" y="6124651"/>
            <a:ext cx="2732227" cy="448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Il vuoto lasciato dalla Gioconda </a:t>
            </a:r>
            <a:endParaRPr lang="en-US" sz="13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 t="-1087" b="-1087"/>
          <a:stretch>
            <a:fillRect/>
          </a:stretch>
        </p:blipFill>
        <p:spPr>
          <a:xfrm>
            <a:off x="8727034" y="6259982"/>
            <a:ext cx="105156" cy="1719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3F2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3F2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7000" y="-476402"/>
            <a:ext cx="2381098" cy="2381098"/>
          </a:xfrm>
          <a:prstGeom prst="ellipse">
            <a:avLst/>
          </a:prstGeom>
          <a:solidFill>
            <a:srgbClr val="90CAF9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381305" y="4667098"/>
            <a:ext cx="1714500" cy="1714500"/>
          </a:xfrm>
          <a:prstGeom prst="ellipse">
            <a:avLst/>
          </a:prstGeom>
          <a:solidFill>
            <a:srgbClr val="FFE0B2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420000">
            <a:off x="354787" y="1505102"/>
            <a:ext cx="4739335" cy="499171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t="11995" b="11995"/>
          <a:stretch>
            <a:fillRect/>
          </a:stretch>
        </p:blipFill>
        <p:spPr>
          <a:xfrm rot="21420000">
            <a:off x="364846" y="1515161"/>
            <a:ext cx="4724705" cy="4972507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t="-4453" b="-4453"/>
          <a:stretch>
            <a:fillRect/>
          </a:stretch>
        </p:blipFill>
        <p:spPr>
          <a:xfrm>
            <a:off x="2289658" y="1364285"/>
            <a:ext cx="2704795" cy="5907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 rot="300000">
            <a:off x="2252167" y="1364285"/>
            <a:ext cx="2781605" cy="5907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EDIZIONE STRAORDINARIA</a:t>
            </a:r>
            <a:endParaRPr lang="en-US" sz="1300" dirty="0"/>
          </a:p>
        </p:txBody>
      </p:sp>
      <p:sp>
        <p:nvSpPr>
          <p:cNvPr id="10" name="Shape 5"/>
          <p:cNvSpPr/>
          <p:nvPr/>
        </p:nvSpPr>
        <p:spPr>
          <a:xfrm>
            <a:off x="5447995" y="1106424"/>
            <a:ext cx="6267298" cy="1552651"/>
          </a:xfrm>
          <a:prstGeom prst="roundRect">
            <a:avLst>
              <a:gd name="adj" fmla="val 11562"/>
            </a:avLst>
          </a:prstGeom>
          <a:solidFill>
            <a:srgbClr val="FFFFFF"/>
          </a:solidFill>
          <a:effectLst>
            <a:outerShdw blurRad="139700" dist="508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5447995" y="1106424"/>
            <a:ext cx="57607" cy="1552651"/>
          </a:xfrm>
          <a:prstGeom prst="roundRect">
            <a:avLst>
              <a:gd name="adj" fmla="val 311619"/>
            </a:avLst>
          </a:prstGeom>
          <a:solidFill>
            <a:srgbClr val="1E88E5"/>
          </a:solidFill>
          <a:ln w="12700">
            <a:solidFill>
              <a:srgbClr val="1E88E5">
                <a:alpha val="0"/>
              </a:srgbClr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20156" y="1373429"/>
            <a:ext cx="228600" cy="228600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314846" y="1297534"/>
            <a:ext cx="1133856" cy="276149"/>
          </a:xfrm>
          <a:prstGeom prst="roundRect">
            <a:avLst>
              <a:gd name="adj" fmla="val 182690"/>
            </a:avLst>
          </a:prstGeom>
          <a:solidFill>
            <a:srgbClr val="BBDE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8"/>
          <p:cNvSpPr txBox="1"/>
          <p:nvPr/>
        </p:nvSpPr>
        <p:spPr>
          <a:xfrm>
            <a:off x="6314846" y="1297534"/>
            <a:ext cx="1191463" cy="2770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47A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22 Agosto 1911</a:t>
            </a:r>
            <a:endParaRPr lang="en-US" sz="1000" dirty="0"/>
          </a:p>
        </p:txBody>
      </p:sp>
      <p:sp>
        <p:nvSpPr>
          <p:cNvPr id="15" name="Text 9"/>
          <p:cNvSpPr txBox="1"/>
          <p:nvPr/>
        </p:nvSpPr>
        <p:spPr>
          <a:xfrm>
            <a:off x="6314846" y="1621231"/>
            <a:ext cx="527700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Scoperta</a:t>
            </a:r>
            <a:endParaRPr lang="en-US" sz="1600" dirty="0"/>
          </a:p>
        </p:txBody>
      </p:sp>
      <p:sp>
        <p:nvSpPr>
          <p:cNvPr id="16" name="Text 10"/>
          <p:cNvSpPr txBox="1"/>
          <p:nvPr/>
        </p:nvSpPr>
        <p:spPr>
          <a:xfrm>
            <a:off x="6314846" y="1983334"/>
            <a:ext cx="5239512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pittore </a:t>
            </a:r>
            <a:r>
              <a:rPr lang="en-US" sz="13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Louis Béroud</a:t>
            </a: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nota il vuoto nel Salon Carré. Allerta le guardie, ma è troppo tardi: la Gioconda è svanita.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5447995" y="2843784"/>
            <a:ext cx="6267298" cy="1228954"/>
          </a:xfrm>
          <a:prstGeom prst="roundRect">
            <a:avLst>
              <a:gd name="adj" fmla="val 18457"/>
            </a:avLst>
          </a:prstGeom>
          <a:solidFill>
            <a:srgbClr val="FFFFFF"/>
          </a:solidFill>
          <a:effectLst>
            <a:outerShdw blurRad="139700" dist="508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5447995" y="2843784"/>
            <a:ext cx="57607" cy="1228954"/>
          </a:xfrm>
          <a:prstGeom prst="roundRect">
            <a:avLst>
              <a:gd name="adj" fmla="val 393751"/>
            </a:avLst>
          </a:prstGeom>
          <a:solidFill>
            <a:srgbClr val="D32F2F"/>
          </a:solidFill>
          <a:ln w="12700">
            <a:solidFill>
              <a:srgbClr val="D32F2F">
                <a:alpha val="0"/>
              </a:srgbClr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20156" y="3110789"/>
            <a:ext cx="228600" cy="228600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6314846" y="3034894"/>
            <a:ext cx="527700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Caos Mediatico</a:t>
            </a:r>
            <a:endParaRPr lang="en-US" sz="1600" dirty="0"/>
          </a:p>
        </p:txBody>
      </p:sp>
      <p:sp>
        <p:nvSpPr>
          <p:cNvPr id="21" name="Text 14"/>
          <p:cNvSpPr txBox="1"/>
          <p:nvPr/>
        </p:nvSpPr>
        <p:spPr>
          <a:xfrm>
            <a:off x="6314846" y="3396996"/>
            <a:ext cx="5239512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 giornali impazziscono. Il Louvre chiude per una settimana intera. Vengono offerte ricompense enormi per il ritrovamento.</a:t>
            </a:r>
            <a:endParaRPr lang="en-US" sz="1300" dirty="0"/>
          </a:p>
        </p:txBody>
      </p:sp>
      <p:sp>
        <p:nvSpPr>
          <p:cNvPr id="22" name="Shape 15"/>
          <p:cNvSpPr/>
          <p:nvPr/>
        </p:nvSpPr>
        <p:spPr>
          <a:xfrm>
            <a:off x="5447995" y="4257446"/>
            <a:ext cx="6267298" cy="1228954"/>
          </a:xfrm>
          <a:prstGeom prst="roundRect">
            <a:avLst>
              <a:gd name="adj" fmla="val 18457"/>
            </a:avLst>
          </a:prstGeom>
          <a:solidFill>
            <a:srgbClr val="FFFFFF"/>
          </a:solidFill>
          <a:effectLst>
            <a:outerShdw blurRad="139700" dist="508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5447995" y="4257446"/>
            <a:ext cx="57607" cy="1228954"/>
          </a:xfrm>
          <a:prstGeom prst="roundRect">
            <a:avLst>
              <a:gd name="adj" fmla="val 393751"/>
            </a:avLst>
          </a:prstGeom>
          <a:solidFill>
            <a:srgbClr val="F9A825"/>
          </a:solidFill>
          <a:ln w="12700">
            <a:solidFill>
              <a:srgbClr val="F9A825">
                <a:alpha val="0"/>
              </a:srgbClr>
            </a:solidFill>
            <a:prstDash val="solid"/>
          </a:ln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rcRect l="-57" r="-57"/>
          <a:stretch>
            <a:fillRect/>
          </a:stretch>
        </p:blipFill>
        <p:spPr>
          <a:xfrm>
            <a:off x="5833872" y="4524451"/>
            <a:ext cx="200254" cy="228600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6314846" y="4448556"/>
            <a:ext cx="527700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Sospettati Celebri</a:t>
            </a:r>
            <a:endParaRPr lang="en-US" sz="1600" dirty="0"/>
          </a:p>
        </p:txBody>
      </p:sp>
      <p:sp>
        <p:nvSpPr>
          <p:cNvPr id="26" name="Text 18"/>
          <p:cNvSpPr txBox="1"/>
          <p:nvPr/>
        </p:nvSpPr>
        <p:spPr>
          <a:xfrm>
            <a:off x="6314846" y="4809744"/>
            <a:ext cx="5239512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polizia brancola nel buio e arresta persino </a:t>
            </a:r>
            <a:r>
              <a:rPr lang="en-US" sz="13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Guillaume Apollinaire</a:t>
            </a: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</a:t>
            </a:r>
            <a:r>
              <a:rPr lang="en-US" sz="13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Pablo Picasso</a:t>
            </a: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! Verranno poi scagionati.</a:t>
            </a:r>
            <a:endParaRPr lang="en-US" sz="1300" dirty="0"/>
          </a:p>
        </p:txBody>
      </p:sp>
      <p:sp>
        <p:nvSpPr>
          <p:cNvPr id="27" name="Shape 19"/>
          <p:cNvSpPr/>
          <p:nvPr/>
        </p:nvSpPr>
        <p:spPr>
          <a:xfrm>
            <a:off x="5447995" y="5671109"/>
            <a:ext cx="6267298" cy="1228954"/>
          </a:xfrm>
          <a:prstGeom prst="roundRect">
            <a:avLst>
              <a:gd name="adj" fmla="val 18457"/>
            </a:avLst>
          </a:prstGeom>
          <a:solidFill>
            <a:srgbClr val="FFFFFF"/>
          </a:solidFill>
          <a:effectLst>
            <a:outerShdw blurRad="139700" dist="508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8" name="Shape 20"/>
          <p:cNvSpPr/>
          <p:nvPr/>
        </p:nvSpPr>
        <p:spPr>
          <a:xfrm>
            <a:off x="5447995" y="5671109"/>
            <a:ext cx="57607" cy="1228954"/>
          </a:xfrm>
          <a:prstGeom prst="roundRect">
            <a:avLst>
              <a:gd name="adj" fmla="val 393751"/>
            </a:avLst>
          </a:prstGeom>
          <a:solidFill>
            <a:srgbClr val="43A047"/>
          </a:solidFill>
          <a:ln w="12700">
            <a:solidFill>
              <a:srgbClr val="43A047">
                <a:alpha val="0"/>
              </a:srgbClr>
            </a:solidFill>
            <a:prstDash val="solid"/>
          </a:ln>
        </p:spPr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7"/>
          <a:srcRect l="-80" r="-80"/>
          <a:stretch>
            <a:fillRect/>
          </a:stretch>
        </p:blipFill>
        <p:spPr>
          <a:xfrm>
            <a:off x="5790895" y="5938114"/>
            <a:ext cx="286207" cy="228600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6314846" y="5861304"/>
            <a:ext cx="527700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L'Interrogatorio</a:t>
            </a:r>
            <a:endParaRPr lang="en-US" sz="1600" dirty="0"/>
          </a:p>
        </p:txBody>
      </p:sp>
      <p:sp>
        <p:nvSpPr>
          <p:cNvPr id="31" name="Text 22"/>
          <p:cNvSpPr txBox="1"/>
          <p:nvPr/>
        </p:nvSpPr>
        <p:spPr>
          <a:xfrm>
            <a:off x="6314846" y="6223406"/>
            <a:ext cx="5239512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Peruggia viene interrogato come tutti i dipendenti. La sua stanza viene perquisita, ma il quadro è ben nascosto e non viene trovato.</a:t>
            </a:r>
            <a:endParaRPr lang="en-US" sz="1300" dirty="0"/>
          </a:p>
        </p:txBody>
      </p:sp>
      <p:sp>
        <p:nvSpPr>
          <p:cNvPr id="32" name="Text 23"/>
          <p:cNvSpPr txBox="1"/>
          <p:nvPr/>
        </p:nvSpPr>
        <p:spPr>
          <a:xfrm>
            <a:off x="476402" y="381305"/>
            <a:ext cx="11754612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1565C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📰</a:t>
            </a:r>
            <a:r>
              <a:rPr lang="en-US" sz="3900" b="1" dirty="0">
                <a:solidFill>
                  <a:srgbClr val="1565C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Vuoto sul Muro — Parigi sotto Shock</a:t>
            </a:r>
            <a:endParaRPr lang="en-US" sz="3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E4E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429207" y="-1904695"/>
            <a:ext cx="4286707" cy="4286707"/>
          </a:xfrm>
          <a:prstGeom prst="ellipse">
            <a:avLst/>
          </a:prstGeom>
          <a:solidFill>
            <a:srgbClr val="F8BBD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20402" y="4476902"/>
            <a:ext cx="3333902" cy="3333902"/>
          </a:xfrm>
          <a:prstGeom prst="ellipse">
            <a:avLst/>
          </a:prstGeom>
          <a:solidFill>
            <a:srgbClr val="FFCCBC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707" y="952805"/>
            <a:ext cx="1429207" cy="1429207"/>
          </a:xfrm>
          <a:prstGeom prst="ellipse">
            <a:avLst/>
          </a:prstGeom>
          <a:solidFill>
            <a:srgbClr val="E1BEE7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-339242" y="381305"/>
            <a:ext cx="12871094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C6282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🕰️</a:t>
            </a:r>
            <a:r>
              <a:rPr lang="en-US" sz="3900" b="1" dirty="0">
                <a:solidFill>
                  <a:srgbClr val="C6282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1911–1913 — Due Anni con la Gioconda</a:t>
            </a:r>
            <a:endParaRPr lang="en-US" sz="39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952805" y="3868826"/>
            <a:ext cx="10287000" cy="57607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 l="-2" r="-2"/>
          <a:stretch>
            <a:fillRect/>
          </a:stretch>
        </p:blipFill>
        <p:spPr>
          <a:xfrm>
            <a:off x="666598" y="2271370"/>
            <a:ext cx="1809598" cy="2109521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516" b="-516"/>
          <a:stretch>
            <a:fillRect/>
          </a:stretch>
        </p:blipFill>
        <p:spPr>
          <a:xfrm>
            <a:off x="870509" y="2499970"/>
            <a:ext cx="1410005" cy="314554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842162" y="2499970"/>
            <a:ext cx="146761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Parigi &amp; Dumenza</a:t>
            </a:r>
            <a:endParaRPr lang="en-US" sz="1100" dirty="0"/>
          </a:p>
        </p:txBody>
      </p:sp>
      <p:sp>
        <p:nvSpPr>
          <p:cNvPr id="11" name="Text 6"/>
          <p:cNvSpPr txBox="1"/>
          <p:nvPr/>
        </p:nvSpPr>
        <p:spPr>
          <a:xfrm>
            <a:off x="698602" y="2904134"/>
            <a:ext cx="17455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Il Nascondiglio</a:t>
            </a:r>
            <a:endParaRPr lang="en-US" sz="1500" dirty="0"/>
          </a:p>
        </p:txBody>
      </p:sp>
      <p:sp>
        <p:nvSpPr>
          <p:cNvPr id="12" name="Text 7"/>
          <p:cNvSpPr txBox="1"/>
          <p:nvPr/>
        </p:nvSpPr>
        <p:spPr>
          <a:xfrm>
            <a:off x="809244" y="3209544"/>
            <a:ext cx="1526134" cy="10003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quadro resta nascosto prima nel monolocale parigino, poi nella casa natale in Italia.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2" r="-2"/>
          <a:stretch>
            <a:fillRect/>
          </a:stretch>
        </p:blipFill>
        <p:spPr>
          <a:xfrm>
            <a:off x="2928823" y="3128162"/>
            <a:ext cx="1809598" cy="2109521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t="-815" b="-815"/>
          <a:stretch>
            <a:fillRect/>
          </a:stretch>
        </p:blipFill>
        <p:spPr>
          <a:xfrm>
            <a:off x="3396082" y="3356762"/>
            <a:ext cx="875995" cy="314554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3366821" y="3356762"/>
            <a:ext cx="933602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Segreto</a:t>
            </a:r>
            <a:endParaRPr lang="en-US" sz="1100" dirty="0"/>
          </a:p>
        </p:txBody>
      </p:sp>
      <p:sp>
        <p:nvSpPr>
          <p:cNvPr id="16" name="Text 9"/>
          <p:cNvSpPr txBox="1"/>
          <p:nvPr/>
        </p:nvSpPr>
        <p:spPr>
          <a:xfrm>
            <a:off x="3062326" y="3761842"/>
            <a:ext cx="15435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La Custodia</a:t>
            </a:r>
            <a:endParaRPr lang="en-US" sz="1500" dirty="0"/>
          </a:p>
        </p:txBody>
      </p:sp>
      <p:sp>
        <p:nvSpPr>
          <p:cNvPr id="17" name="Text 10"/>
          <p:cNvSpPr txBox="1"/>
          <p:nvPr/>
        </p:nvSpPr>
        <p:spPr>
          <a:xfrm>
            <a:off x="3071470" y="4066337"/>
            <a:ext cx="1526134" cy="10003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Costruisce una cassa di legno artigianale con doppio fondo per proteggere il capolavoro.</a:t>
            </a:r>
            <a:endParaRPr lang="en-US" sz="11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 t="-14" b="-14"/>
          <a:stretch>
            <a:fillRect/>
          </a:stretch>
        </p:blipFill>
        <p:spPr>
          <a:xfrm>
            <a:off x="5191049" y="2271370"/>
            <a:ext cx="1809598" cy="2138782"/>
          </a:xfrm>
          <a:prstGeom prst="rect">
            <a:avLst/>
          </a:prstGeom>
        </p:spPr>
      </p:pic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 t="-518" b="-518"/>
          <a:stretch>
            <a:fillRect/>
          </a:stretch>
        </p:blipFill>
        <p:spPr>
          <a:xfrm>
            <a:off x="5612587" y="2499970"/>
            <a:ext cx="972007" cy="314554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5584241" y="2499970"/>
            <a:ext cx="1028700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L'Obiettivo</a:t>
            </a:r>
            <a:endParaRPr lang="en-US" sz="1100" dirty="0"/>
          </a:p>
        </p:txBody>
      </p:sp>
      <p:sp>
        <p:nvSpPr>
          <p:cNvPr id="21" name="Text 12"/>
          <p:cNvSpPr txBox="1"/>
          <p:nvPr/>
        </p:nvSpPr>
        <p:spPr>
          <a:xfrm>
            <a:off x="5332781" y="2904134"/>
            <a:ext cx="152613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Gesto Patriottico</a:t>
            </a:r>
            <a:endParaRPr lang="en-US" sz="1500" dirty="0"/>
          </a:p>
        </p:txBody>
      </p:sp>
      <p:sp>
        <p:nvSpPr>
          <p:cNvPr id="22" name="Text 13"/>
          <p:cNvSpPr txBox="1"/>
          <p:nvPr/>
        </p:nvSpPr>
        <p:spPr>
          <a:xfrm>
            <a:off x="5332781" y="3438144"/>
            <a:ext cx="1526134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suo sogno è restituire l'opera all'Italia vendendola alla Galleria degli Uffizi.</a:t>
            </a:r>
            <a:endParaRPr lang="en-US" sz="1100" dirty="0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l="-1" r="-1"/>
          <a:stretch>
            <a:fillRect/>
          </a:stretch>
        </p:blipFill>
        <p:spPr>
          <a:xfrm>
            <a:off x="7453274" y="3128162"/>
            <a:ext cx="1809598" cy="2338121"/>
          </a:xfrm>
          <a:prstGeom prst="rect">
            <a:avLst/>
          </a:prstGeom>
        </p:spPr>
      </p:pic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9"/>
          <a:srcRect t="-451" b="-451"/>
          <a:stretch>
            <a:fillRect/>
          </a:stretch>
        </p:blipFill>
        <p:spPr>
          <a:xfrm>
            <a:off x="7738567" y="3356762"/>
            <a:ext cx="1248156" cy="314554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7710221" y="3356762"/>
            <a:ext cx="1305763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Convinzione</a:t>
            </a:r>
            <a:endParaRPr lang="en-US" sz="1100" dirty="0"/>
          </a:p>
        </p:txBody>
      </p:sp>
      <p:sp>
        <p:nvSpPr>
          <p:cNvPr id="26" name="Text 15"/>
          <p:cNvSpPr txBox="1"/>
          <p:nvPr/>
        </p:nvSpPr>
        <p:spPr>
          <a:xfrm>
            <a:off x="7595006" y="3761842"/>
            <a:ext cx="152613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Bottino di Napoleone?</a:t>
            </a:r>
            <a:endParaRPr lang="en-US" sz="1500" dirty="0"/>
          </a:p>
        </p:txBody>
      </p:sp>
      <p:sp>
        <p:nvSpPr>
          <p:cNvPr id="27" name="Text 16"/>
          <p:cNvSpPr txBox="1"/>
          <p:nvPr/>
        </p:nvSpPr>
        <p:spPr>
          <a:xfrm>
            <a:off x="7595006" y="4294937"/>
            <a:ext cx="1526134" cy="10003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Credeva erroneamente che Napoleone l'avesse rubata (in realtà fu Leonardo a portarla in Francia).</a:t>
            </a:r>
            <a:endParaRPr lang="en-US" sz="11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 l="-2" r="-2"/>
          <a:stretch>
            <a:fillRect/>
          </a:stretch>
        </p:blipFill>
        <p:spPr>
          <a:xfrm>
            <a:off x="9715500" y="2271370"/>
            <a:ext cx="1809598" cy="2109521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 t="-379" b="-379"/>
          <a:stretch>
            <a:fillRect/>
          </a:stretch>
        </p:blipFill>
        <p:spPr>
          <a:xfrm>
            <a:off x="10115093" y="2499970"/>
            <a:ext cx="1019556" cy="314554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10085832" y="2499970"/>
            <a:ext cx="1077163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1911–1913</a:t>
            </a:r>
            <a:endParaRPr lang="en-US" sz="1100" dirty="0"/>
          </a:p>
        </p:txBody>
      </p:sp>
      <p:sp>
        <p:nvSpPr>
          <p:cNvPr id="31" name="Text 18"/>
          <p:cNvSpPr txBox="1"/>
          <p:nvPr/>
        </p:nvSpPr>
        <p:spPr>
          <a:xfrm>
            <a:off x="9849002" y="2904134"/>
            <a:ext cx="15435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3333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Solitudine</a:t>
            </a:r>
            <a:endParaRPr lang="en-US" sz="1500" dirty="0"/>
          </a:p>
        </p:txBody>
      </p:sp>
      <p:sp>
        <p:nvSpPr>
          <p:cNvPr id="32" name="Text 19"/>
          <p:cNvSpPr txBox="1"/>
          <p:nvPr/>
        </p:nvSpPr>
        <p:spPr>
          <a:xfrm>
            <a:off x="9857232" y="3209544"/>
            <a:ext cx="1526134" cy="10003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Due anni vissuti nel segreto assoluto, tra la paura di essere scoperto e l'orgoglio del gesto.</a:t>
            </a:r>
            <a:endParaRPr lang="en-US" sz="110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285646" y="4667098"/>
            <a:ext cx="571500" cy="571500"/>
          </a:xfrm>
          <a:prstGeom prst="rect">
            <a:avLst/>
          </a:prstGeom>
        </p:spPr>
      </p:pic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13"/>
          <a:srcRect t="-45" b="-45"/>
          <a:stretch>
            <a:fillRect/>
          </a:stretch>
        </p:blipFill>
        <p:spPr>
          <a:xfrm>
            <a:off x="1442923" y="4838090"/>
            <a:ext cx="256946" cy="228600"/>
          </a:xfrm>
          <a:prstGeom prst="rect">
            <a:avLst/>
          </a:prstGeom>
        </p:spPr>
      </p:pic>
      <p:pic>
        <p:nvPicPr>
          <p:cNvPr id="35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3547872" y="2271370"/>
            <a:ext cx="571500" cy="571500"/>
          </a:xfrm>
          <a:prstGeom prst="rect">
            <a:avLst/>
          </a:prstGeom>
        </p:spPr>
      </p:pic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15"/>
          <a:srcRect l="-80" r="-80"/>
          <a:stretch>
            <a:fillRect/>
          </a:stretch>
        </p:blipFill>
        <p:spPr>
          <a:xfrm>
            <a:off x="3690518" y="2442362"/>
            <a:ext cx="286207" cy="228600"/>
          </a:xfrm>
          <a:prstGeom prst="rect">
            <a:avLst/>
          </a:prstGeom>
        </p:spPr>
      </p:pic>
      <p:pic>
        <p:nvPicPr>
          <p:cNvPr id="37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5810098" y="4695444"/>
            <a:ext cx="571500" cy="571500"/>
          </a:xfrm>
          <a:prstGeom prst="rect">
            <a:avLst/>
          </a:prstGeom>
        </p:spPr>
      </p:pic>
      <p:pic>
        <p:nvPicPr>
          <p:cNvPr id="38" name="Image 16" descr="preencoded.png"/>
          <p:cNvPicPr>
            <a:picLocks noChangeAspect="1"/>
          </p:cNvPicPr>
          <p:nvPr/>
        </p:nvPicPr>
        <p:blipFill>
          <a:blip r:embed="rId17"/>
          <a:srcRect l="-57" r="-57"/>
          <a:stretch>
            <a:fillRect/>
          </a:stretch>
        </p:blipFill>
        <p:spPr>
          <a:xfrm>
            <a:off x="5995721" y="4866437"/>
            <a:ext cx="200254" cy="228600"/>
          </a:xfrm>
          <a:prstGeom prst="rect">
            <a:avLst/>
          </a:prstGeom>
        </p:spPr>
      </p:pic>
      <p:pic>
        <p:nvPicPr>
          <p:cNvPr id="39" name="Image 17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072323" y="2271370"/>
            <a:ext cx="571500" cy="571500"/>
          </a:xfrm>
          <a:prstGeom prst="rect">
            <a:avLst/>
          </a:prstGeom>
        </p:spPr>
      </p:pic>
      <p:pic>
        <p:nvPicPr>
          <p:cNvPr id="40" name="Image 18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8244230" y="2442362"/>
            <a:ext cx="228600" cy="228600"/>
          </a:xfrm>
          <a:prstGeom prst="rect">
            <a:avLst/>
          </a:prstGeom>
        </p:spPr>
      </p:pic>
      <p:pic>
        <p:nvPicPr>
          <p:cNvPr id="41" name="Image 19" descr="preencod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0334549" y="4667098"/>
            <a:ext cx="571500" cy="571500"/>
          </a:xfrm>
          <a:prstGeom prst="rect">
            <a:avLst/>
          </a:prstGeom>
        </p:spPr>
      </p:pic>
      <p:pic>
        <p:nvPicPr>
          <p:cNvPr id="42" name="Image 20" descr="preencoded.png"/>
          <p:cNvPicPr>
            <a:picLocks noChangeAspect="1"/>
          </p:cNvPicPr>
          <p:nvPr/>
        </p:nvPicPr>
        <p:blipFill>
          <a:blip r:embed="rId21"/>
          <a:srcRect l="-57" r="-57"/>
          <a:stretch>
            <a:fillRect/>
          </a:stretch>
        </p:blipFill>
        <p:spPr>
          <a:xfrm>
            <a:off x="10520172" y="4838090"/>
            <a:ext cx="200254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B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9810598" y="-476402"/>
            <a:ext cx="2857500" cy="28575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-476402" y="4953305"/>
            <a:ext cx="2381098" cy="2381098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476402" y="-190195"/>
            <a:ext cx="5553151" cy="10954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82771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🎭</a:t>
            </a:r>
            <a:r>
              <a:rPr lang="en-US" sz="3900" b="1" dirty="0">
                <a:solidFill>
                  <a:srgbClr val="82771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Dicembre 1913 — La Caduta</a:t>
            </a:r>
            <a:endParaRPr lang="en-US" sz="39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7" b="-7"/>
          <a:stretch>
            <a:fillRect/>
          </a:stretch>
        </p:blipFill>
        <p:spPr>
          <a:xfrm>
            <a:off x="476402" y="1185062"/>
            <a:ext cx="5381244" cy="5864047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838505" y="1470355"/>
            <a:ext cx="4813402" cy="10104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691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L'ossessione di riportare l'opera in Italia spinge Peruggia a uscire allo scoperto, cadendo nella trappola di un annuncio.</a:t>
            </a:r>
            <a:endParaRPr lang="en-US" sz="16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5198" y="2781605"/>
            <a:ext cx="171907" cy="171907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266444" y="2667305"/>
            <a:ext cx="4381805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L'antiquario </a:t>
            </a:r>
            <a:r>
              <a:rPr lang="en-US" sz="15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Alfredo Geri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cerca opere per una mostra; Peruggia risponde firmandosi </a:t>
            </a:r>
            <a:r>
              <a:rPr lang="en-US" sz="1500" b="1" dirty="0">
                <a:solidFill>
                  <a:srgbClr val="827717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"Monsieur Léonard V."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5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1064" r="-1064"/>
          <a:stretch>
            <a:fillRect/>
          </a:stretch>
        </p:blipFill>
        <p:spPr>
          <a:xfrm>
            <a:off x="871423" y="3781958"/>
            <a:ext cx="219456" cy="1719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66444" y="3667658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11 Dicembre 1913: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Incontro all'Hotel Tripoli di Firenze con Geri e Giovanni Poggi (Direttore Uffizi).</a:t>
            </a:r>
            <a:endParaRPr lang="en-US" sz="15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95198" y="4496105"/>
            <a:ext cx="171907" cy="1719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266444" y="4381805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L'autenticità è confermata. I due convincono Peruggia a lasciare il quadro per "esami tecnici".</a:t>
            </a:r>
            <a:endParaRPr lang="en-US" sz="15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95198" y="5210251"/>
            <a:ext cx="171907" cy="171907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1266444" y="5095951"/>
            <a:ext cx="43818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giorno seguente, i </a:t>
            </a:r>
            <a:r>
              <a:rPr lang="en-US" sz="1500" b="1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Carabinieri</a:t>
            </a:r>
            <a:r>
              <a:rPr lang="en-US" sz="1500" dirty="0">
                <a:solidFill>
                  <a:srgbClr val="5555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bussano alla porta dell'albergo. Peruggia viene arrestato.</a:t>
            </a:r>
            <a:endParaRPr lang="en-US" sz="1500" dirty="0"/>
          </a:p>
        </p:txBody>
      </p:sp>
      <p:sp>
        <p:nvSpPr>
          <p:cNvPr id="16" name="Shape 7"/>
          <p:cNvSpPr/>
          <p:nvPr/>
        </p:nvSpPr>
        <p:spPr>
          <a:xfrm>
            <a:off x="838505" y="5905195"/>
            <a:ext cx="4733849" cy="857707"/>
          </a:xfrm>
          <a:prstGeom prst="roundRect">
            <a:avLst>
              <a:gd name="adj" fmla="val 28429"/>
            </a:avLst>
          </a:prstGeom>
          <a:solidFill>
            <a:srgbClr val="F9FBE7"/>
          </a:solidFill>
        </p:spPr>
      </p:sp>
      <p:sp>
        <p:nvSpPr>
          <p:cNvPr id="17" name="Shape 8"/>
          <p:cNvSpPr/>
          <p:nvPr/>
        </p:nvSpPr>
        <p:spPr>
          <a:xfrm>
            <a:off x="838505" y="5905195"/>
            <a:ext cx="38405" cy="857707"/>
          </a:xfrm>
          <a:prstGeom prst="roundRect">
            <a:avLst>
              <a:gd name="adj" fmla="val 634917"/>
            </a:avLst>
          </a:prstGeom>
          <a:solidFill>
            <a:srgbClr val="AFB42B"/>
          </a:solidFill>
          <a:ln w="12700">
            <a:solidFill>
              <a:srgbClr val="AFB42B">
                <a:alpha val="0"/>
              </a:srgbClr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1067105" y="6048756"/>
            <a:ext cx="4391863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2771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"Volevo solo restituire all'Italia ciò che le era stato tolto."</a:t>
            </a:r>
            <a:endParaRPr lang="en-US" sz="1500" dirty="0"/>
          </a:p>
        </p:txBody>
      </p:sp>
      <p:sp>
        <p:nvSpPr>
          <p:cNvPr id="19" name="Shape 10"/>
          <p:cNvSpPr/>
          <p:nvPr/>
        </p:nvSpPr>
        <p:spPr>
          <a:xfrm rot="21540000">
            <a:off x="6334049" y="1047902"/>
            <a:ext cx="5381244" cy="4762195"/>
          </a:xfrm>
          <a:prstGeom prst="roundRect">
            <a:avLst>
              <a:gd name="adj" fmla="val 1843"/>
            </a:avLst>
          </a:prstGeom>
          <a:noFill/>
          <a:ln w="127000">
            <a:solidFill>
              <a:srgbClr val="FFFFFF"/>
            </a:solidFill>
            <a:prstDash val="solid"/>
          </a:ln>
          <a:effectLst>
            <a:outerShdw blurRad="381000" dist="190500" dir="16200000" algn="bl" rotWithShape="0">
              <a:srgbClr val="827717">
                <a:alpha val="20000"/>
              </a:srgbClr>
            </a:outerShdw>
          </a:effectLst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 t="13229" b="13229"/>
          <a:stretch>
            <a:fillRect/>
          </a:stretch>
        </p:blipFill>
        <p:spPr>
          <a:xfrm rot="21540000">
            <a:off x="6389827" y="1098194"/>
            <a:ext cx="5277002" cy="4667098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 t="-5" b="-5"/>
          <a:stretch>
            <a:fillRect/>
          </a:stretch>
        </p:blipFill>
        <p:spPr>
          <a:xfrm>
            <a:off x="6524244" y="6124651"/>
            <a:ext cx="2743200" cy="448056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6888175" y="6124651"/>
            <a:ext cx="2456078" cy="448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Firenze, Hotel Tripoli-Italia </a:t>
            </a:r>
            <a:endParaRPr lang="en-US" sz="13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 l="-1773" r="-1773"/>
          <a:stretch>
            <a:fillRect/>
          </a:stretch>
        </p:blipFill>
        <p:spPr>
          <a:xfrm>
            <a:off x="6715354" y="6259982"/>
            <a:ext cx="133502" cy="1719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6117</Words>
  <Application>WPS Presentation</Application>
  <PresentationFormat>On-screen Show (16:9)</PresentationFormat>
  <Paragraphs>242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7" baseType="lpstr">
      <vt:lpstr>Arial</vt:lpstr>
      <vt:lpstr>SimSun</vt:lpstr>
      <vt:lpstr>Wingdings</vt:lpstr>
      <vt:lpstr>Playfair Display</vt:lpstr>
      <vt:lpstr>Segoe Print</vt:lpstr>
      <vt:lpstr>Playfair Display</vt:lpstr>
      <vt:lpstr>Playfair Display</vt:lpstr>
      <vt:lpstr>Lato</vt:lpstr>
      <vt:lpstr>Lato</vt:lpstr>
      <vt:lpstr>Lato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maria</cp:lastModifiedBy>
  <cp:revision>2</cp:revision>
  <dcterms:created xsi:type="dcterms:W3CDTF">2026-03-04T19:50:00Z</dcterms:created>
  <dcterms:modified xsi:type="dcterms:W3CDTF">2026-03-04T19:51:46Z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B0A4F4E9322C4CEEA970CD19F0F90C06_13</vt:lpwstr>
  </property>
  <property fmtid="{D5CDD505-2E9C-101B-9397-08002B2CF9AE}" pid="3" name="KSOProductBuildVer">
    <vt:lpwstr>1033-12.2.0.23196</vt:lpwstr>
  </property>
</Properties>
</file>